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4DAB-3803-4165-AE58-BD191249B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AF87-3933-4D8A-8D8C-C9B66E7325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4DAB-3803-4165-AE58-BD191249B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AF87-3933-4D8A-8D8C-C9B66E732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4DAB-3803-4165-AE58-BD191249B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AF87-3933-4D8A-8D8C-C9B66E732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4DAB-3803-4165-AE58-BD191249B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AF87-3933-4D8A-8D8C-C9B66E7325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4DAB-3803-4165-AE58-BD191249B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AF87-3933-4D8A-8D8C-C9B66E732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4DAB-3803-4165-AE58-BD191249B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AF87-3933-4D8A-8D8C-C9B66E7325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4DAB-3803-4165-AE58-BD191249B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AF87-3933-4D8A-8D8C-C9B66E7325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4DAB-3803-4165-AE58-BD191249B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AF87-3933-4D8A-8D8C-C9B66E732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4DAB-3803-4165-AE58-BD191249B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AF87-3933-4D8A-8D8C-C9B66E732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4DAB-3803-4165-AE58-BD191249B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AF87-3933-4D8A-8D8C-C9B66E732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4DAB-3803-4165-AE58-BD191249B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AF87-3933-4D8A-8D8C-C9B66E7325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444DAB-3803-4165-AE58-BD191249B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F1AF87-3933-4D8A-8D8C-C9B66E732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552728" cy="1584176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Безлепкин</a:t>
            </a:r>
            <a:r>
              <a:rPr lang="ru-RU" dirty="0" smtClean="0"/>
              <a:t> Ярослав Петрович, </a:t>
            </a:r>
          </a:p>
          <a:p>
            <a:r>
              <a:rPr lang="ru-RU" dirty="0"/>
              <a:t>н</a:t>
            </a:r>
            <a:r>
              <a:rPr lang="ru-RU" dirty="0" smtClean="0"/>
              <a:t>аучный сотрудник отдела военной истории и межгосударственных отношений Института истории НАН Беларуси, кандидат исторических наук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7704856" cy="2369231"/>
          </a:xfrm>
        </p:spPr>
        <p:txBody>
          <a:bodyPr/>
          <a:lstStyle/>
          <a:p>
            <a:pPr marL="45720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>
                <a:effectLst/>
                <a:latin typeface="Times New Roman"/>
                <a:ea typeface="Calibri"/>
              </a:rPr>
              <a:t>Фальсификация истории Великой Отечественной войны </a:t>
            </a:r>
            <a:br>
              <a:rPr lang="ru-RU" sz="3200" dirty="0">
                <a:effectLst/>
                <a:latin typeface="Times New Roman"/>
                <a:ea typeface="Calibri"/>
              </a:rPr>
            </a:br>
            <a:r>
              <a:rPr lang="ru-RU" sz="3200" dirty="0">
                <a:effectLst/>
                <a:latin typeface="Times New Roman"/>
                <a:ea typeface="Calibri"/>
              </a:rPr>
              <a:t>как социальная и научная проблема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36016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13500">
        <p:fade/>
      </p:transition>
    </mc:Choice>
    <mc:Fallback>
      <p:transition spd="med" advClick="0" advTm="13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68" y="260648"/>
            <a:ext cx="8551204" cy="2016224"/>
          </a:xfrm>
        </p:spPr>
        <p:txBody>
          <a:bodyPr>
            <a:noAutofit/>
          </a:bodyPr>
          <a:lstStyle/>
          <a:p>
            <a:pPr marL="182880" lvl="0" indent="0">
              <a:buNone/>
            </a:pPr>
            <a:r>
              <a:rPr lang="be-BY" sz="2800" dirty="0">
                <a:effectLst/>
              </a:rPr>
              <a:t>До сегодняшнего дня часть американских и британских архивных документов по истории Второй мировой войны остаются для исследователей закрытыми</a:t>
            </a:r>
            <a:endParaRPr lang="ru-RU" sz="2800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9" y="2184804"/>
            <a:ext cx="6120680" cy="459698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913309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3500">
        <p:fade/>
      </p:transition>
    </mc:Choice>
    <mc:Fallback>
      <p:transition spd="med" advTm="13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68" y="260648"/>
            <a:ext cx="8695220" cy="2016224"/>
          </a:xfrm>
        </p:spPr>
        <p:txBody>
          <a:bodyPr>
            <a:noAutofit/>
          </a:bodyPr>
          <a:lstStyle/>
          <a:p>
            <a:pPr marL="182880" lvl="0" indent="0">
              <a:buNone/>
            </a:pPr>
            <a:r>
              <a:rPr lang="be-BY" sz="2800" dirty="0">
                <a:effectLst/>
              </a:rPr>
              <a:t>Научные работы белорусских академических историков по Великой Отечественной войне оказались невостребованными на Западе из-за содержащихся в них взглядов и оценок. </a:t>
            </a:r>
            <a:endParaRPr lang="ru-RU" sz="2800" dirty="0">
              <a:effectLst/>
            </a:endParaRPr>
          </a:p>
        </p:txBody>
      </p:sp>
      <p:pic>
        <p:nvPicPr>
          <p:cNvPr id="5" name="Picture 10" descr="Литвин 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81560"/>
            <a:ext cx="3312368" cy="41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 descr="Литвин 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3341" y="2481560"/>
            <a:ext cx="3150937" cy="412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169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3500">
        <p:fade/>
      </p:transition>
    </mc:Choice>
    <mc:Fallback>
      <p:transition spd="med" advTm="13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651612" cy="187220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be-BY" sz="2800" dirty="0">
                <a:effectLst/>
                <a:latin typeface="Times New Roman"/>
                <a:ea typeface="Calibri"/>
              </a:rPr>
              <a:t>Тема коллаборационизма на оккупированной территории </a:t>
            </a:r>
            <a:r>
              <a:rPr lang="be-BY" sz="2800" dirty="0" smtClean="0">
                <a:effectLst/>
                <a:latin typeface="Times New Roman"/>
                <a:ea typeface="Calibri"/>
              </a:rPr>
              <a:t>СССР в годы Великой Отечественной войны наиболее </a:t>
            </a:r>
            <a:r>
              <a:rPr lang="be-BY" sz="2800" dirty="0">
                <a:effectLst/>
                <a:latin typeface="Times New Roman"/>
                <a:ea typeface="Calibri"/>
              </a:rPr>
              <a:t>активно разрабатывалась западными исследователями в 1950-е </a:t>
            </a:r>
            <a:r>
              <a:rPr lang="be-BY" sz="2800" dirty="0" smtClean="0">
                <a:effectLst/>
                <a:latin typeface="Times New Roman"/>
                <a:ea typeface="Calibri"/>
              </a:rPr>
              <a:t>и </a:t>
            </a:r>
            <a:r>
              <a:rPr lang="be-BY" sz="2800" dirty="0">
                <a:effectLst/>
                <a:latin typeface="Times New Roman"/>
                <a:ea typeface="Calibri"/>
              </a:rPr>
              <a:t>1980-е </a:t>
            </a:r>
            <a:r>
              <a:rPr lang="be-BY" sz="2800" dirty="0" smtClean="0">
                <a:effectLst/>
                <a:latin typeface="Times New Roman"/>
                <a:ea typeface="Calibri"/>
              </a:rPr>
              <a:t>годы </a:t>
            </a:r>
            <a:r>
              <a:rPr lang="be-BY" sz="2800" dirty="0">
                <a:effectLst/>
                <a:latin typeface="Times New Roman"/>
                <a:ea typeface="Calibri"/>
              </a:rPr>
              <a:t>(накануне распада СССР</a:t>
            </a:r>
            <a:r>
              <a:rPr lang="be-BY" sz="2800" dirty="0" smtClean="0">
                <a:effectLst/>
                <a:latin typeface="Times New Roman"/>
                <a:ea typeface="Calibri"/>
              </a:rPr>
              <a:t>), а также в </a:t>
            </a:r>
            <a:r>
              <a:rPr lang="be-BY" sz="2800" dirty="0">
                <a:effectLst/>
                <a:latin typeface="Times New Roman"/>
                <a:ea typeface="Calibri"/>
              </a:rPr>
              <a:t>настоящее </a:t>
            </a:r>
            <a:r>
              <a:rPr lang="be-BY" sz="2800" dirty="0" smtClean="0">
                <a:effectLst/>
                <a:latin typeface="Times New Roman"/>
                <a:ea typeface="Calibri"/>
              </a:rPr>
              <a:t>время в соответствии с принятым в США 17 июля 1959 года акт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ом</a:t>
            </a:r>
            <a:r>
              <a:rPr lang="be-BY" sz="2800" dirty="0" smtClean="0">
                <a:effectLst/>
                <a:latin typeface="Times New Roman"/>
                <a:ea typeface="Calibri"/>
              </a:rPr>
              <a:t> «О порабощённых народах»</a:t>
            </a:r>
            <a:r>
              <a:rPr lang="en-US" sz="2800" dirty="0" smtClean="0">
                <a:effectLst/>
                <a:latin typeface="Times New Roman"/>
                <a:ea typeface="Calibri"/>
              </a:rPr>
              <a:t> 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(</a:t>
            </a:r>
            <a:r>
              <a:rPr lang="en-US" sz="2800" dirty="0" smtClean="0">
                <a:effectLst/>
                <a:latin typeface="Times New Roman"/>
                <a:ea typeface="Calibri"/>
              </a:rPr>
              <a:t>Public </a:t>
            </a:r>
            <a:r>
              <a:rPr lang="en-US" sz="2800" dirty="0">
                <a:effectLst/>
                <a:latin typeface="Times New Roman"/>
                <a:ea typeface="Calibri"/>
              </a:rPr>
              <a:t>Law 86-90: Captive Nations Week Resolution</a:t>
            </a:r>
            <a:r>
              <a:rPr lang="be-BY" sz="2800" dirty="0" smtClean="0">
                <a:effectLst/>
                <a:latin typeface="Times New Roman"/>
                <a:ea typeface="Calibri"/>
              </a:rPr>
              <a:t>).   </a:t>
            </a:r>
            <a:endParaRPr lang="ru-RU" sz="2800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30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3500">
        <p:fade/>
      </p:transition>
    </mc:Choice>
    <mc:Fallback>
      <p:transition spd="med" advTm="13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87220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be-BY" sz="2800" dirty="0">
                <a:effectLst/>
                <a:latin typeface="Times New Roman"/>
                <a:ea typeface="Calibri"/>
              </a:rPr>
              <a:t>Неудобными темами для американских и британских исследователей остаются такие вопросы, как геноцид в отношении славянского населения СССР и жестокое обращение с военнопленными, безвозвратные потери вооружённых сил нацистской Германии и её союзников, деятельность немецких спецслужб на оккупированной территории </a:t>
            </a:r>
            <a:r>
              <a:rPr lang="be-BY" sz="2800" dirty="0" smtClean="0">
                <a:effectLst/>
                <a:latin typeface="Times New Roman"/>
                <a:ea typeface="Calibri"/>
              </a:rPr>
              <a:t>СССР и др. </a:t>
            </a:r>
            <a:endParaRPr lang="ru-RU" sz="2800" dirty="0">
              <a:effectLst/>
              <a:latin typeface="Times New Roman"/>
              <a:ea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3541502"/>
            <a:ext cx="4338144" cy="331649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767954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3500">
        <p:fade/>
      </p:transition>
    </mc:Choice>
    <mc:Fallback>
      <p:transition spd="med" advTm="13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8028384" cy="4464496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e-BY" sz="2800" dirty="0">
                <a:effectLst/>
                <a:latin typeface="Times New Roman"/>
                <a:ea typeface="Calibri"/>
              </a:rPr>
              <a:t>Социальный аспект фальсификаций истории Великой Отечественной войны западными исследователями связан с тем, что они, фальсификации, предназначены широким слоям населения, которые не будут каждый факт сверять с архивными документами или академическими работами.       </a:t>
            </a:r>
            <a:endParaRPr lang="ru-RU" sz="2800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78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3500">
        <p:fade/>
      </p:transition>
    </mc:Choice>
    <mc:Fallback>
      <p:transition spd="med" advTm="13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640960" cy="2088231"/>
          </a:xfrm>
        </p:spPr>
        <p:txBody>
          <a:bodyPr>
            <a:noAutofit/>
          </a:bodyPr>
          <a:lstStyle/>
          <a:p>
            <a:pPr marL="182880" lv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effectLst/>
                <a:latin typeface="Times New Roman"/>
                <a:ea typeface="Calibri"/>
              </a:rPr>
              <a:t>В годы Второй мировой войны США, Великобритания и СССР были союзниками по антигитлеровской коалиции. </a:t>
            </a:r>
            <a:br>
              <a:rPr lang="ru-RU" sz="2800" dirty="0" smtClean="0">
                <a:effectLst/>
                <a:latin typeface="Times New Roman"/>
                <a:ea typeface="Calibri"/>
              </a:rPr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6065" y="2168719"/>
            <a:ext cx="5947371" cy="467379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57690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3500">
        <p:fade/>
      </p:transition>
    </mc:Choice>
    <mc:Fallback>
      <p:transition spd="med" advTm="13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918648" cy="2088231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effectLst/>
                <a:latin typeface="Times New Roman"/>
                <a:ea typeface="Calibri"/>
              </a:rPr>
              <a:t>Охлаждение отношений и последующая «холодная </a:t>
            </a:r>
            <a:r>
              <a:rPr lang="ru-RU" sz="2800" dirty="0">
                <a:effectLst/>
                <a:latin typeface="Times New Roman"/>
                <a:ea typeface="Calibri"/>
              </a:rPr>
              <a:t>война» 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начались </a:t>
            </a:r>
            <a:r>
              <a:rPr lang="ru-RU" sz="2800" dirty="0">
                <a:effectLst/>
                <a:latin typeface="Times New Roman"/>
                <a:ea typeface="Calibri"/>
              </a:rPr>
              <a:t>не 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со знаменитой </a:t>
            </a:r>
            <a:r>
              <a:rPr lang="ru-RU" sz="2800" dirty="0">
                <a:effectLst/>
                <a:latin typeface="Times New Roman"/>
                <a:ea typeface="Calibri"/>
              </a:rPr>
              <a:t>Фултонской речи Уинстона Черчилля в 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1946</a:t>
            </a:r>
            <a:r>
              <a:rPr lang="ru-RU" sz="2800" dirty="0">
                <a:effectLst/>
                <a:latin typeface="Times New Roman"/>
                <a:ea typeface="Calibri"/>
              </a:rPr>
              <a:t> 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году, </a:t>
            </a:r>
            <a:r>
              <a:rPr lang="ru-RU" sz="2800" dirty="0">
                <a:effectLst/>
                <a:latin typeface="Times New Roman"/>
                <a:ea typeface="Calibri"/>
              </a:rPr>
              <a:t>а с момента вступления Красной Армии на территорию Восточной 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Европы в 1944 году. </a:t>
            </a:r>
            <a:endParaRPr lang="ru-RU" sz="2800" dirty="0">
              <a:effectLst/>
              <a:latin typeface="Times New Roman"/>
              <a:ea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3093266"/>
            <a:ext cx="5371492" cy="364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838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3500">
        <p:fade/>
      </p:transition>
    </mc:Choice>
    <mc:Fallback>
      <p:transition spd="med" advTm="13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918648" cy="2736304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1000"/>
              </a:spcAft>
              <a:buNone/>
            </a:pPr>
            <a:r>
              <a:rPr lang="ru-RU" sz="2800" dirty="0">
                <a:effectLst/>
              </a:rPr>
              <a:t>Основу для </a:t>
            </a:r>
            <a:r>
              <a:rPr lang="ru-RU" sz="2800" dirty="0" smtClean="0">
                <a:effectLst/>
              </a:rPr>
              <a:t>последующих искажений и  фальсификаций </a:t>
            </a:r>
            <a:r>
              <a:rPr lang="ru-RU" sz="2800" dirty="0">
                <a:effectLst/>
              </a:rPr>
              <a:t>истории Второй мировой и Великой Отечественной войн заложили бывшие генералы и офицеры</a:t>
            </a:r>
            <a:r>
              <a:rPr lang="ru-RU" sz="2000" dirty="0">
                <a:effectLst/>
              </a:rPr>
              <a:t> </a:t>
            </a:r>
            <a:r>
              <a:rPr lang="ru-RU" sz="2800" dirty="0">
                <a:effectLst/>
              </a:rPr>
              <a:t>нацистской Германии, </a:t>
            </a:r>
            <a:r>
              <a:rPr lang="ru-RU" sz="2800" dirty="0" smtClean="0">
                <a:effectLst/>
              </a:rPr>
              <a:t>работавшие в послевоенное время на американские </a:t>
            </a:r>
            <a:r>
              <a:rPr lang="ru-RU" sz="2800" dirty="0">
                <a:effectLst/>
              </a:rPr>
              <a:t>спецслужбы</a:t>
            </a:r>
            <a:r>
              <a:rPr lang="ru-RU" sz="3600" dirty="0" smtClean="0">
                <a:effectLst/>
              </a:rPr>
              <a:t>.</a:t>
            </a:r>
            <a:r>
              <a:rPr lang="ru-RU" sz="3600" dirty="0" smtClean="0">
                <a:effectLst/>
                <a:latin typeface="Times New Roman"/>
                <a:ea typeface="Calibri"/>
              </a:rPr>
              <a:t> </a:t>
            </a:r>
            <a:endParaRPr lang="ru-RU" sz="3600" dirty="0">
              <a:effectLst/>
              <a:latin typeface="Times New Roman"/>
              <a:ea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095075"/>
            <a:ext cx="3736316" cy="373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696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3500">
        <p:fade/>
      </p:transition>
    </mc:Choice>
    <mc:Fallback>
      <p:transition spd="med" advTm="13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918648" cy="2736304"/>
          </a:xfrm>
        </p:spPr>
        <p:txBody>
          <a:bodyPr>
            <a:noAutofit/>
          </a:bodyPr>
          <a:lstStyle/>
          <a:p>
            <a:pPr marL="182880" lvl="0" indent="0" algn="just">
              <a:buNone/>
            </a:pPr>
            <a:r>
              <a:rPr lang="ru-RU" sz="2800" dirty="0">
                <a:effectLst/>
              </a:rPr>
              <a:t>Наиболее политизированными в западной англоязычной историографии оказались темы начального периода </a:t>
            </a:r>
            <a:r>
              <a:rPr lang="ru-RU" sz="2800" dirty="0" smtClean="0">
                <a:effectLst/>
              </a:rPr>
              <a:t>Великой Отечественной войны</a:t>
            </a:r>
            <a:r>
              <a:rPr lang="ru-RU" sz="2800" dirty="0">
                <a:effectLst/>
              </a:rPr>
              <a:t>, советского партизанского движения, </a:t>
            </a:r>
            <a:r>
              <a:rPr lang="ru-RU" sz="2800" dirty="0" smtClean="0">
                <a:effectLst/>
              </a:rPr>
              <a:t>коллаборационизма и </a:t>
            </a:r>
            <a:r>
              <a:rPr lang="ru-RU" sz="2800" dirty="0">
                <a:effectLst/>
              </a:rPr>
              <a:t>нацистского оккупационного режима.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243509"/>
            <a:ext cx="4784080" cy="358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444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3500">
        <p:fade/>
      </p:transition>
    </mc:Choice>
    <mc:Fallback>
      <p:transition spd="med" advTm="13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918648" cy="2736304"/>
          </a:xfrm>
        </p:spPr>
        <p:txBody>
          <a:bodyPr>
            <a:noAutofit/>
          </a:bodyPr>
          <a:lstStyle/>
          <a:p>
            <a:pPr marL="182880" lvl="0" indent="0">
              <a:buNone/>
            </a:pPr>
            <a:r>
              <a:rPr lang="ru-RU" sz="2800" dirty="0" smtClean="0">
                <a:effectLst/>
              </a:rPr>
              <a:t>Над </a:t>
            </a:r>
            <a:r>
              <a:rPr lang="ru-RU" sz="2800" dirty="0">
                <a:effectLst/>
              </a:rPr>
              <a:t>советской проблематикой истории Великой Отечественной войны работали самые известные политологи и советологи того времени – </a:t>
            </a:r>
            <a:r>
              <a:rPr lang="be-BY" sz="2800" dirty="0">
                <a:effectLst/>
              </a:rPr>
              <a:t>А. </a:t>
            </a:r>
            <a:r>
              <a:rPr lang="ru-RU" sz="2800" dirty="0" err="1">
                <a:effectLst/>
              </a:rPr>
              <a:t>Даллин</a:t>
            </a:r>
            <a:r>
              <a:rPr lang="ru-RU" sz="2800" dirty="0">
                <a:effectLst/>
              </a:rPr>
              <a:t>, Дж. </a:t>
            </a:r>
            <a:r>
              <a:rPr lang="ru-RU" sz="2800" dirty="0" err="1">
                <a:effectLst/>
              </a:rPr>
              <a:t>Армстронг</a:t>
            </a:r>
            <a:r>
              <a:rPr lang="ru-RU" sz="2800" dirty="0">
                <a:effectLst/>
              </a:rPr>
              <a:t>, Дж. Фишер, Г. </a:t>
            </a:r>
            <a:r>
              <a:rPr lang="ru-RU" sz="2800" dirty="0" err="1">
                <a:effectLst/>
              </a:rPr>
              <a:t>Вайнберг</a:t>
            </a:r>
            <a:r>
              <a:rPr lang="ru-RU" sz="2800" dirty="0">
                <a:effectLst/>
              </a:rPr>
              <a:t>, Дж. </a:t>
            </a:r>
            <a:r>
              <a:rPr lang="ru-RU" sz="2800" dirty="0" err="1">
                <a:effectLst/>
              </a:rPr>
              <a:t>Шлезингер</a:t>
            </a:r>
            <a:r>
              <a:rPr lang="ru-RU" sz="2800" dirty="0">
                <a:effectLst/>
              </a:rPr>
              <a:t>-мл</a:t>
            </a:r>
            <a:r>
              <a:rPr lang="ru-RU" sz="2800" dirty="0" smtClean="0">
                <a:effectLst/>
              </a:rPr>
              <a:t>. и многие другие исследователи. </a:t>
            </a:r>
            <a:endParaRPr lang="ru-RU" sz="2800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963269"/>
            <a:ext cx="2354932" cy="34852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963269"/>
            <a:ext cx="2502266" cy="348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3318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3500">
        <p:fade/>
      </p:transition>
    </mc:Choice>
    <mc:Fallback>
      <p:transition spd="med" advTm="13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496944" cy="2736304"/>
          </a:xfrm>
        </p:spPr>
        <p:txBody>
          <a:bodyPr>
            <a:noAutofit/>
          </a:bodyPr>
          <a:lstStyle/>
          <a:p>
            <a:pPr marL="182880" lvl="0" indent="0">
              <a:buNone/>
            </a:pPr>
            <a:r>
              <a:rPr lang="ru-RU" sz="2800" dirty="0">
                <a:effectLst/>
              </a:rPr>
              <a:t>В разработке советской тематики периода Великой Отечественной войны участвовали Русский исследовательский центр, Архив русской и Восточно-Европейской истории и культуры Колумбийского университета, Мюнхенский институт по изучению истории и культуры СССР</a:t>
            </a:r>
            <a:r>
              <a:rPr lang="be-BY" sz="2800" dirty="0">
                <a:effectLst/>
              </a:rPr>
              <a:t>, Восточно-Европейский фонд Форда, спецотделы военно-воздушных сил армии США, многочисленные эмигрантские организации. </a:t>
            </a:r>
            <a:endParaRPr lang="ru-RU" sz="2800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4149080"/>
            <a:ext cx="2994611" cy="256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67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3500">
        <p:fade/>
      </p:transition>
    </mc:Choice>
    <mc:Fallback>
      <p:transition spd="med" advTm="13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496944" cy="2736304"/>
          </a:xfrm>
        </p:spPr>
        <p:txBody>
          <a:bodyPr>
            <a:noAutofit/>
          </a:bodyPr>
          <a:lstStyle/>
          <a:p>
            <a:pPr marL="182880" lvl="0" indent="0">
              <a:buNone/>
            </a:pPr>
            <a:r>
              <a:rPr lang="ru-RU" sz="2800" dirty="0">
                <a:effectLst/>
              </a:rPr>
              <a:t>В недрах Пентагона и западных научных центров были разработаны и успешно внедрены теории и концепции </a:t>
            </a:r>
            <a:r>
              <a:rPr lang="ru-RU" sz="2800" i="1" dirty="0">
                <a:effectLst/>
              </a:rPr>
              <a:t>(«теория превентивного характера войны», «теория решающих битв», «теория просчётов и упущенных возможностей вермахта», «теория о чистом вермахте, не запятнанном в преступлениях против мирного населения», «концепция о второстепенной роли СССР в разгроме нацистской Германии» и др.</a:t>
            </a:r>
            <a:r>
              <a:rPr lang="ru-RU" sz="2800" dirty="0">
                <a:effectLst/>
              </a:rPr>
              <a:t>), которые имели откровенно антисоветский характер.  </a:t>
            </a:r>
          </a:p>
        </p:txBody>
      </p:sp>
    </p:spTree>
    <p:extLst>
      <p:ext uri="{BB962C8B-B14F-4D97-AF65-F5344CB8AC3E}">
        <p14:creationId xmlns:p14="http://schemas.microsoft.com/office/powerpoint/2010/main" xmlns="" val="683598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3500">
        <p:fade/>
      </p:transition>
    </mc:Choice>
    <mc:Fallback>
      <p:transition spd="med" advTm="13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68" y="260648"/>
            <a:ext cx="8767228" cy="2304256"/>
          </a:xfrm>
        </p:spPr>
        <p:txBody>
          <a:bodyPr>
            <a:noAutofit/>
          </a:bodyPr>
          <a:lstStyle/>
          <a:p>
            <a:pPr marL="182880" lvl="0" indent="0">
              <a:buNone/>
            </a:pPr>
            <a:r>
              <a:rPr lang="be-BY" sz="2800" dirty="0" smtClean="0">
                <a:effectLst/>
              </a:rPr>
              <a:t>После распада СССР британский </a:t>
            </a:r>
            <a:r>
              <a:rPr lang="be-BY" sz="2800" dirty="0">
                <a:effectLst/>
              </a:rPr>
              <a:t>историк Дж. Барбер на конференции в Санкт-Петербурге </a:t>
            </a:r>
            <a:r>
              <a:rPr lang="be-BY" sz="2800" dirty="0" smtClean="0">
                <a:effectLst/>
              </a:rPr>
              <a:t>рекомендовал российским </a:t>
            </a:r>
            <a:r>
              <a:rPr lang="be-BY" sz="2800" dirty="0">
                <a:effectLst/>
              </a:rPr>
              <a:t>коллегам отказаться от понятия “патриотизм”. </a:t>
            </a:r>
            <a:r>
              <a:rPr lang="be-BY" sz="2800" dirty="0" smtClean="0">
                <a:effectLst/>
              </a:rPr>
              <a:t>Его </a:t>
            </a:r>
            <a:r>
              <a:rPr lang="be-BY" sz="2800" dirty="0">
                <a:effectLst/>
              </a:rPr>
              <a:t>предложение было воспринято в штыки. </a:t>
            </a:r>
            <a:endParaRPr lang="ru-RU" sz="2800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2963" y="2276872"/>
            <a:ext cx="6114991" cy="479822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21072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3500">
        <p:fade/>
      </p:transition>
    </mc:Choice>
    <mc:Fallback>
      <p:transition spd="med" advTm="13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428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Фальсификация истории Великой Отечественной войны  как социальная и научная проблема</vt:lpstr>
      <vt:lpstr>В годы Второй мировой войны США, Великобритания и СССР были союзниками по антигитлеровской коалиции.  </vt:lpstr>
      <vt:lpstr>Охлаждение отношений и последующая «холодная война» начались не со знаменитой Фултонской речи Уинстона Черчилля в 1946 году, а с момента вступления Красной Армии на территорию Восточной Европы в 1944 году. </vt:lpstr>
      <vt:lpstr>Основу для последующих искажений и  фальсификаций истории Второй мировой и Великой Отечественной войн заложили бывшие генералы и офицеры нацистской Германии, работавшие в послевоенное время на американские спецслужбы. </vt:lpstr>
      <vt:lpstr>Наиболее политизированными в западной англоязычной историографии оказались темы начального периода Великой Отечественной войны, советского партизанского движения, коллаборационизма и нацистского оккупационного режима. </vt:lpstr>
      <vt:lpstr>Над советской проблематикой истории Великой Отечественной войны работали самые известные политологи и советологи того времени – А. Даллин, Дж. Армстронг, Дж. Фишер, Г. Вайнберг, Дж. Шлезингер-мл. и многие другие исследователи. </vt:lpstr>
      <vt:lpstr>В разработке советской тематики периода Великой Отечественной войны участвовали Русский исследовательский центр, Архив русской и Восточно-Европейской истории и культуры Колумбийского университета, Мюнхенский институт по изучению истории и культуры СССР, Восточно-Европейский фонд Форда, спецотделы военно-воздушных сил армии США, многочисленные эмигрантские организации. </vt:lpstr>
      <vt:lpstr>В недрах Пентагона и западных научных центров были разработаны и успешно внедрены теории и концепции («теория превентивного характера войны», «теория решающих битв», «теория просчётов и упущенных возможностей вермахта», «теория о чистом вермахте, не запятнанном в преступлениях против мирного населения», «концепция о второстепенной роли СССР в разгроме нацистской Германии» и др.), которые имели откровенно антисоветский характер.  </vt:lpstr>
      <vt:lpstr>После распада СССР британский историк Дж. Барбер на конференции в Санкт-Петербурге рекомендовал российским коллегам отказаться от понятия “патриотизм”. Его предложение было воспринято в штыки. </vt:lpstr>
      <vt:lpstr>До сегодняшнего дня часть американских и британских архивных документов по истории Второй мировой войны остаются для исследователей закрытыми</vt:lpstr>
      <vt:lpstr>Научные работы белорусских академических историков по Великой Отечественной войне оказались невостребованными на Западе из-за содержащихся в них взглядов и оценок. </vt:lpstr>
      <vt:lpstr>Тема коллаборационизма на оккупированной территории СССР в годы Великой Отечественной войны наиболее активно разрабатывалась западными исследователями в 1950-е и 1980-е годы (накануне распада СССР), а также в настоящее время в соответствии с принятым в США 17 июля 1959 года актом «О порабощённых народах» (Public Law 86-90: Captive Nations Week Resolution).   </vt:lpstr>
      <vt:lpstr>Неудобными темами для американских и британских исследователей остаются такие вопросы, как геноцид в отношении славянского населения СССР и жестокое обращение с военнопленными, безвозвратные потери вооружённых сил нацистской Германии и её союзников, деятельность немецких спецслужб на оккупированной территории СССР и др. </vt:lpstr>
      <vt:lpstr>Социальный аспект фальсификаций истории Великой Отечественной войны западными исследователями связан с тем, что они, фальсификации, предназначены широким слоям населения, которые не будут каждый факт сверять с архивными документами или академическими работами.       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Фальсификация истории Великой Отечественной войны  как социальная и научная проблема</dc:title>
  <dc:creator>Денис</dc:creator>
  <cp:lastModifiedBy>admin</cp:lastModifiedBy>
  <cp:revision>18</cp:revision>
  <dcterms:created xsi:type="dcterms:W3CDTF">2015-04-06T20:26:45Z</dcterms:created>
  <dcterms:modified xsi:type="dcterms:W3CDTF">2015-04-07T07:34:45Z</dcterms:modified>
</cp:coreProperties>
</file>