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292" r:id="rId3"/>
    <p:sldId id="559" r:id="rId4"/>
    <p:sldId id="594" r:id="rId5"/>
    <p:sldId id="608" r:id="rId6"/>
    <p:sldId id="609" r:id="rId7"/>
    <p:sldId id="599" r:id="rId8"/>
    <p:sldId id="610" r:id="rId9"/>
    <p:sldId id="617" r:id="rId10"/>
    <p:sldId id="618" r:id="rId11"/>
    <p:sldId id="619" r:id="rId12"/>
    <p:sldId id="611" r:id="rId13"/>
    <p:sldId id="612" r:id="rId14"/>
    <p:sldId id="613" r:id="rId15"/>
    <p:sldId id="620" r:id="rId16"/>
    <p:sldId id="614" r:id="rId17"/>
    <p:sldId id="615" r:id="rId18"/>
    <p:sldId id="607" r:id="rId19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85212" autoAdjust="0"/>
  </p:normalViewPr>
  <p:slideViewPr>
    <p:cSldViewPr>
      <p:cViewPr varScale="1">
        <p:scale>
          <a:sx n="97" d="100"/>
          <a:sy n="97" d="100"/>
        </p:scale>
        <p:origin x="1044" y="78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1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5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500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80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6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44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89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9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141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447">
              <a:defRPr/>
            </a:pPr>
            <a:fld id="{79502654-2FD1-4FA4-AF28-124A3A01E636}" type="slidenum">
              <a:rPr lang="ru-RU">
                <a:solidFill>
                  <a:prstClr val="black"/>
                </a:solidFill>
                <a:latin typeface="Calibri"/>
              </a:rPr>
              <a:pPr defTabSz="922447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95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7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50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2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4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2/9/2023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19622"/>
            <a:ext cx="5184576" cy="36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u="sng" dirty="0" smtClean="0"/>
              <a:t>ЕДИНЫЙ ДЕНЬ ИНФОРМИРОВАНИЯ</a:t>
            </a:r>
            <a:br>
              <a:rPr lang="ru-RU" sz="2000" b="1" u="sng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/>
              <a:t>«ОБЕСПЕЧЕНИЕ ВОЕННОЙ БЕЗОПАСНОСТИ – </a:t>
            </a:r>
            <a:br>
              <a:rPr lang="ru-RU" sz="2200" b="1" dirty="0"/>
            </a:br>
            <a:r>
              <a:rPr lang="ru-RU" sz="2200" b="1" dirty="0"/>
              <a:t>ВАЖНЕЙШИЙ ФАКТОР РАЗВИТИЯ РЕСПУБЛИКИ БЕЛАРУСЬ </a:t>
            </a:r>
            <a:br>
              <a:rPr lang="ru-RU" sz="2200" b="1" dirty="0"/>
            </a:br>
            <a:r>
              <a:rPr lang="ru-RU" sz="2200" b="1" dirty="0"/>
              <a:t>В СОВРЕМЕННЫХ </a:t>
            </a:r>
            <a:r>
              <a:rPr lang="ru-RU" sz="2200" b="1" dirty="0" smtClean="0"/>
              <a:t>УСЛОВИЯХ»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en-US" sz="2200" b="1" dirty="0" smtClean="0">
                <a:cs typeface="Aharoni" pitchFamily="2" charset="-79"/>
              </a:rPr>
              <a:t/>
            </a:r>
            <a:br>
              <a:rPr lang="en-US" sz="2200" b="1" dirty="0" smtClean="0">
                <a:cs typeface="Aharoni" pitchFamily="2" charset="-79"/>
              </a:rPr>
            </a:br>
            <a:r>
              <a:rPr lang="ru-RU" sz="2200" b="1" dirty="0" smtClean="0">
                <a:cs typeface="Aharoni" pitchFamily="2" charset="-79"/>
              </a:rPr>
              <a:t/>
            </a:r>
            <a:br>
              <a:rPr lang="ru-RU" sz="2200" b="1" dirty="0" smtClean="0">
                <a:cs typeface="Aharoni" pitchFamily="2" charset="-79"/>
              </a:rPr>
            </a:br>
            <a:r>
              <a:rPr lang="ru-RU" sz="1800" b="1" i="1" dirty="0"/>
              <a:t>ф</a:t>
            </a:r>
            <a:r>
              <a:rPr lang="ru-RU" sz="1800" b="1" i="1" dirty="0" smtClean="0"/>
              <a:t>евраль 2023 </a:t>
            </a:r>
            <a:r>
              <a:rPr lang="ru-RU" sz="1800" b="1" i="1" dirty="0"/>
              <a:t>г</a:t>
            </a:r>
            <a:r>
              <a:rPr lang="ru-RU" sz="1800" b="1" i="1" dirty="0" smtClean="0"/>
              <a:t>.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77677"/>
            <a:ext cx="8640960" cy="648072"/>
          </a:xfrm>
        </p:spPr>
        <p:txBody>
          <a:bodyPr/>
          <a:lstStyle/>
          <a:p>
            <a:r>
              <a:rPr lang="ru-RU" sz="2500" dirty="0" smtClean="0"/>
              <a:t>Меры </a:t>
            </a:r>
            <a:r>
              <a:rPr lang="ru-RU" sz="2500" dirty="0"/>
              <a:t>по обеспечению военной безопасности Республики </a:t>
            </a:r>
            <a:r>
              <a:rPr lang="ru-RU" sz="2500" dirty="0" smtClean="0"/>
              <a:t>Беларусь: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73182"/>
            <a:ext cx="85689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</a:t>
            </a: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обстановки, </a:t>
            </a: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ее развития для выработки исчерпывающих мер по обеспечению военной безопасности;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законодательства </a:t>
            </a: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по </a:t>
            </a: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защиты суверенитета и конституционного строя;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основных направлений и приоритетов военного строительства и развития </a:t>
            </a: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</a:t>
            </a: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ближайшую перспективу;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требуемого уровня боевой и мобилизационной готовности </a:t>
            </a: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ВС;</a:t>
            </a:r>
            <a:endParaRPr lang="ru-RU" sz="16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в обществе чувства патриотизма и готовности к защите национальных интересов </a:t>
            </a: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РБ;</a:t>
            </a:r>
            <a:endParaRPr lang="ru-RU" sz="16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разведывательной деятельности других </a:t>
            </a: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государств;</a:t>
            </a:r>
            <a:endParaRPr lang="ru-RU" sz="16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системы коллективной безопасности ОДКБ, развертывание российской части региональной группировки войск (сил) на территории Республики Беларусь;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по усилению охраны и защиты Государственной границы </a:t>
            </a:r>
            <a:r>
              <a:rPr lang="ru-RU" sz="1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РБ.</a:t>
            </a:r>
            <a:endParaRPr lang="ru-RU" sz="16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6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77677"/>
            <a:ext cx="8640960" cy="648072"/>
          </a:xfrm>
        </p:spPr>
        <p:txBody>
          <a:bodyPr/>
          <a:lstStyle/>
          <a:p>
            <a:r>
              <a:rPr lang="ru-RU" sz="2500"/>
              <a:t>Вооруженные Силы Республики Беларуси на современном этапе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73182"/>
            <a:ext cx="85689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5113" algn="just"/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</a:t>
            </a:r>
            <a:r>
              <a:rPr lang="ru-RU" sz="19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сохраняется </a:t>
            </a: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срочная военная служба, так и служба по контракту. Общая численность </a:t>
            </a:r>
            <a:r>
              <a:rPr lang="ru-RU" sz="19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РБ </a:t>
            </a: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около 70 тыс. человек</a:t>
            </a:r>
            <a:r>
              <a:rPr lang="ru-RU" sz="19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265113" algn="just">
              <a:buFont typeface="Wingdings" panose="05000000000000000000" pitchFamily="2" charset="2"/>
              <a:buChar char="v"/>
            </a:pPr>
            <a:endParaRPr lang="ru-RU" sz="19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265113" algn="just">
              <a:buFont typeface="Wingdings" panose="05000000000000000000" pitchFamily="2" charset="2"/>
              <a:buChar char="v"/>
            </a:pPr>
            <a:r>
              <a:rPr lang="ru-RU" sz="1900" b="1" u="sng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Центральные органы военного управления: </a:t>
            </a: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обороны Республики Беларусь и Генеральный штаб Вооруженных Сил Республики Беларусь. </a:t>
            </a:r>
            <a:endParaRPr lang="ru-RU" sz="19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265113" algn="just">
              <a:buFont typeface="Wingdings" panose="05000000000000000000" pitchFamily="2" charset="2"/>
              <a:buChar char="v"/>
            </a:pPr>
            <a:r>
              <a:rPr lang="ru-RU" sz="19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Сухопутные </a:t>
            </a:r>
            <a:r>
              <a:rPr lang="ru-RU" sz="19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войска Вооруженных Сил Республики </a:t>
            </a:r>
            <a:r>
              <a:rPr lang="ru-RU" sz="19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  <a:p>
            <a:pPr lvl="0" indent="265113" algn="just">
              <a:buFont typeface="Wingdings" panose="05000000000000000000" pitchFamily="2" charset="2"/>
              <a:buChar char="v"/>
            </a:pPr>
            <a:r>
              <a:rPr lang="ru-RU" sz="19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Военно-воздушные силы и войска противовоздушной обороны </a:t>
            </a:r>
            <a:endParaRPr lang="ru-RU" sz="1900" b="1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265113" algn="just">
              <a:buFont typeface="Wingdings" panose="05000000000000000000" pitchFamily="2" charset="2"/>
              <a:buChar char="v"/>
            </a:pPr>
            <a:r>
              <a:rPr lang="ru-RU" sz="19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Силы </a:t>
            </a:r>
            <a:r>
              <a:rPr lang="ru-RU" sz="19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операций Вооруженных Сил </a:t>
            </a:r>
            <a:endParaRPr lang="ru-RU" sz="1900" b="1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265113" algn="just">
              <a:buFont typeface="Wingdings" panose="05000000000000000000" pitchFamily="2" charset="2"/>
              <a:buChar char="v"/>
            </a:pPr>
            <a:endParaRPr lang="ru-RU" sz="1900" b="1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4013" algn="just"/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военное время создаются </a:t>
            </a:r>
            <a:r>
              <a:rPr lang="ru-RU" sz="1900" u="sng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территориальные войска.</a:t>
            </a:r>
            <a:endParaRPr lang="ru-RU" sz="1900" u="sng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1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Подготовка военных кадров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1131590"/>
            <a:ext cx="84249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офицеров с высшим военным специальным образованием для замещения первичных офицерских должностей (с присвоением звания ”лейтенант“) производится Военной академией Республики Беларусь, военными факультетами БГУ, БГУИР, БГАА,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ГрГУ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военно-техническим факультетом БНТУ, военно-транспортным факультетом БГУТ, военно-медицинским институтом БГМУ, а также в 14-ти военных образовательных организациях Министерства обороны Российской Федерации. 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обучения граждан мужского пола по программам подготовки младших командиров и офицеров запаса предназначены 6 военных кафедр в составе учреждений высшего образования Беларуси.</a:t>
            </a:r>
          </a:p>
          <a:p>
            <a:pPr marL="0" marR="0" lvl="0" indent="5349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7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Оборонно-промышленный комплекс Республики Беларусь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31590"/>
            <a:ext cx="8784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452438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последние три года предприятиями оборонного сектора экономики в Вооруженные Силы было поставлено более 3 тыс. единиц новых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образцов военной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специальной техники (далее – ВВСТ)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вспомогательного оборудования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6213" lvl="0" indent="452438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Отремонтировано и модернизировано более 70 образцов ВВСТ и более 500 единиц дополнительного оборудования (рулевые винты, двигатели для бронетехники, блоки РЛС и ЗРК и др.). </a:t>
            </a:r>
          </a:p>
          <a:p>
            <a:pPr marL="176213" lvl="0" indent="452438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 известными отечественными брендами являются автоматизированные средства управления войсками и оружием холдинга ”АГАТ“, оптика ”Пеленга“ и </a:t>
            </a:r>
            <a:r>
              <a:rPr lang="ru-RU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БелОМО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тягачи производства МЗКТ. Признание на мировом рынке получили созданные белорусскими специалистами радиоэлектронные средства борьбы с беспилотными летательными аппаратами.</a:t>
            </a:r>
          </a:p>
          <a:p>
            <a:pPr marL="176213" lvl="0" indent="452438" algn="just"/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112814"/>
            <a:ext cx="8640960" cy="648072"/>
          </a:xfrm>
        </p:spPr>
        <p:txBody>
          <a:bodyPr/>
          <a:lstStyle/>
          <a:p>
            <a:r>
              <a:rPr lang="ru-RU" sz="2500" dirty="0" smtClean="0"/>
              <a:t>Основные научно-технологические результаты </a:t>
            </a:r>
            <a:r>
              <a:rPr lang="ru-RU" sz="2500" dirty="0" err="1" smtClean="0"/>
              <a:t>Госкомвоенпрома</a:t>
            </a:r>
            <a:r>
              <a:rPr lang="ru-RU" sz="2500" dirty="0" smtClean="0"/>
              <a:t>, достигнутые в 2021–2022 гг.: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31590"/>
            <a:ext cx="87484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ракетная система залпового огня ”Полонез“;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РСЗО калибра 122 мм ”Шквал“;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зенитный ракетный комплекс ближнего действия ”Трио“;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мобильная </a:t>
            </a:r>
            <a:r>
              <a:rPr lang="ru-RU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трехкоординатная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радиолокационная станция ”Восток“;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радиоэлектронной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борьбы;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современные цифровые средства связи военного назначения тактического и оперативного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уровней;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комплекс разведки, управления и связи передового </a:t>
            </a:r>
            <a:r>
              <a:rPr lang="ru-RU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авианаводчика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”Пустельга“;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радиорелейная станция сантиметрового диапазона Р-425 ”Линия-2“;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комбинированная радиостанция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Р-186Д;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модернизации реактивных систем залпового огня ”Ураган-М“ и ”Белград-2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Ударный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 </a:t>
            </a:r>
            <a:r>
              <a:rPr lang="ru-RU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квадрокоптерного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типа ”Квадро-1400“, ударный УБАК-70 ”Ловчий“, ударный БАК-камикадзе ”Чекан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2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112814"/>
            <a:ext cx="8640960" cy="648072"/>
          </a:xfrm>
        </p:spPr>
        <p:txBody>
          <a:bodyPr/>
          <a:lstStyle/>
          <a:p>
            <a:r>
              <a:rPr lang="ru-RU" sz="2500" dirty="0"/>
              <a:t>Приоритетные направления международного военного сотрудничества: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059582"/>
            <a:ext cx="878497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поддержания стратегического уровня международного военного сотрудничества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РФ;</a:t>
            </a:r>
            <a:endParaRPr lang="ru-RU" sz="17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ОДКБ,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участие в учениях ОДКБ, реализация положений Стратегии коллективной безопасности на период до 2025 года;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целей многостороннего военного сотрудничества государств – участников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СНГ;</a:t>
            </a:r>
            <a:endParaRPr lang="ru-RU" sz="17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максимально возможного уровня военного сотрудничества с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КНР;</a:t>
            </a:r>
            <a:endParaRPr lang="ru-RU" sz="17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сотрудничества со странами Юго-Восточной Азии, Ближнего Востока, Африки;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участия в деятельности по поддержанию международного мира и безопасности, в том числе в рамках ОДКБ;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стабилизация отношений со странами коллективного Запада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национальных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интересов;</a:t>
            </a:r>
            <a:endParaRPr lang="ru-RU" sz="17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мероприятиях ШОС.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0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112814"/>
            <a:ext cx="8640960" cy="648072"/>
          </a:xfrm>
        </p:spPr>
        <p:txBody>
          <a:bodyPr/>
          <a:lstStyle/>
          <a:p>
            <a:r>
              <a:rPr lang="ru-RU" sz="2500" dirty="0"/>
              <a:t>Вклад Республики Беларусь в укрепление </a:t>
            </a:r>
          </a:p>
          <a:p>
            <a:r>
              <a:rPr lang="ru-RU" sz="2500" dirty="0"/>
              <a:t>архитектуры безопасности и стабильности в мире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31590"/>
            <a:ext cx="8496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363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главу угла белорусская сторона ставит принцип неделимости безопасности, в соответствии с которым нельзя строить чью-то безопасность за счет других. </a:t>
            </a:r>
          </a:p>
          <a:p>
            <a:pPr lvl="0" indent="360363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стала первым государством на постсоветском пространстве, добровольно отказавшимся от возможности обладания ядерным оружием без каких-либо предварительных условий и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оговорок.</a:t>
            </a:r>
          </a:p>
          <a:p>
            <a:pPr lvl="0" indent="360363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Беларусь вывела со своей территории 584 ракеты средней и меньшей дальности с последующей их ликвидацией на полигонах бывшего СССР. </a:t>
            </a:r>
          </a:p>
          <a:p>
            <a:pPr lvl="0" indent="360363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Договору об обычных вооруженных силах в Европе (ДОВСЕ) от 1990 года Беларусью уничтожено 1773 боевых танка, 1341 боевая бронированная машина и 130 </a:t>
            </a:r>
            <a:r>
              <a:rPr lang="ru-RU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боевых </a:t>
            </a:r>
            <a:r>
              <a:rPr lang="ru-RU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самолетов. 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0363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страна осуществляла активное взаимодействие в сфере общеевропейской безопасности с Организацией по безопасности и сотрудничеству в Европе. </a:t>
            </a:r>
          </a:p>
          <a:p>
            <a:pPr lvl="0" indent="360363" algn="just"/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6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112814"/>
            <a:ext cx="8640960" cy="648072"/>
          </a:xfrm>
        </p:spPr>
        <p:txBody>
          <a:bodyPr/>
          <a:lstStyle/>
          <a:p>
            <a:r>
              <a:rPr lang="ru-RU" sz="2500" dirty="0" smtClean="0"/>
              <a:t>Инициативы РБ, направленные </a:t>
            </a:r>
            <a:r>
              <a:rPr lang="ru-RU" sz="2500" dirty="0"/>
              <a:t>на укрепление безопасности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1419622"/>
            <a:ext cx="8496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«пояса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цифрового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добрососедства»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заключения международных соглашений об обеспечении информационной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многосторонней политической декларации стран о </a:t>
            </a:r>
            <a:r>
              <a:rPr lang="ru-RU" sz="22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неразмещении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ракет средней и меньшей дальности в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роведение глобального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переговорного процесса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духе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Сан-Франциско»;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«интеграция интеграций». </a:t>
            </a:r>
            <a:endParaRPr kumimoji="0" lang="ru-RU" sz="22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8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66194" y="371147"/>
            <a:ext cx="82631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</a:t>
            </a:r>
            <a:r>
              <a:rPr lang="ru-RU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не была и не будет источником зла и насилия. </a:t>
            </a:r>
            <a:endParaRPr lang="ru-RU" sz="2000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1950" algn="just"/>
            <a:r>
              <a:rPr lang="ru-RU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случайным стало и объявление в </a:t>
            </a:r>
            <a:r>
              <a:rPr lang="ru-RU" sz="2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Беларуси 2023 </a:t>
            </a:r>
            <a:r>
              <a:rPr lang="ru-RU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Годом мира и созидания</a:t>
            </a:r>
            <a:r>
              <a:rPr lang="ru-RU" sz="2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1950" algn="just"/>
            <a:r>
              <a:rPr lang="ru-RU" sz="2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нашей стране сформированы необходимые условия для предотвращения либо нейтрализации различных угроз национальной безопасности</a:t>
            </a:r>
            <a:r>
              <a:rPr lang="ru-RU" sz="2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1950" algn="just"/>
            <a:r>
              <a:rPr lang="ru-RU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sz="200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Новогоднем обращении к белорусскому народу особо отметил: </a:t>
            </a:r>
            <a:r>
              <a:rPr lang="ru-RU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”Всё в нашей жизни будет зависеть от каждого из нас. И от всех нас вместе. Если мы хотим жить в мире и безопасности, то прежде всего должны уважать и ценить труд людей в погонах, воспитывать детей патриотами своей страны и соблюдать закон“.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499706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0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4" y="184446"/>
            <a:ext cx="84652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Вооруженные Силы Республики Беларусь продолжают оставаться ключевым элементом стратегического сдерживания, обеспечивающим предотвращение угрозы применения военной силы против нашей страны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1950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своевременного и адекватного реагирования на существующие и потенциальные риски и вызовы военной безопасности в Беларуси реализуется соответствующий комплекс мероприятий. Вопросы обеспечения военной безопасности находятся под постоянным личным контролем Главы государства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”Если хочешь мира, готовься к войне… Мы уже в пятый раз, наверное, модернизируем свои Вооруженные Силы, приспосабливая к той обстановке, которая складывается… Извлекаем уроки из войн и конфликтов, которые происходили и происходят на планете“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подчеркнул белорусский лидер 4 октября 2022 г. на совещании по вопросам военной безопасности.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365" y="471122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Особенности современной военно-политической обстановки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75606"/>
            <a:ext cx="85689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фоне продолжающегося глобального геополитического переустройства коллективный Запад наращивает усилия по формированию однополярного мира, активно подавляя инакомыслие и поощряя русофобские взгляды. Европейская архитектура безопасности переживает серьезный системный кризис.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поддержке Вашингтона и ряда европейских государств в приграничных с нами странах планомерно взращивались полуфашистские правящие режимы, насаждающие неонацизм на государственном уровне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Суверенное белорусское государство находится в эпицентре мировых событий и интересов глобальных игроков.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83335"/>
            <a:ext cx="8640960" cy="648072"/>
          </a:xfrm>
        </p:spPr>
        <p:txBody>
          <a:bodyPr/>
          <a:lstStyle/>
          <a:p>
            <a:r>
              <a:rPr lang="ru-RU" sz="2500" dirty="0" smtClean="0"/>
              <a:t>Тенденции</a:t>
            </a:r>
            <a:r>
              <a:rPr lang="ru-RU" sz="2500" dirty="0"/>
              <a:t>, свидетельствующие о наличии прямых вызовов военной безопасности Республики Беларусь: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39" y="1072633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военной активности США и Североатлантического союза на восточноевропейском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беспрецедентная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США и коллективным Западом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Украины;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наращивание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антибелорусской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информационной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попытки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силового сценария смены власти в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Беларуси. 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83335"/>
            <a:ext cx="8640960" cy="648072"/>
          </a:xfrm>
        </p:spPr>
        <p:txBody>
          <a:bodyPr/>
          <a:lstStyle/>
          <a:p>
            <a:r>
              <a:rPr lang="ru-RU" sz="2500" dirty="0" smtClean="0"/>
              <a:t>Военное строительство и реформирование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0" y="1059582"/>
            <a:ext cx="878497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5113" algn="just"/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марта 1995 г. была утверждена первая Концепция национальной безопасности. Военнослужащих освободили от исполнения несвойственных им задач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265113" algn="just"/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1996 году был разработан План реализации концепции военной реформы в Республике Беларусь до 2000 года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265113" algn="just"/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2001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Концепция строительства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РБ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2010 года, Программа завершения реформирования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на 2001–2005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годы, план их строительства до 2006 года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265113" algn="just"/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2007–2011 годах основные усилия были направлены на внедрение в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инновационных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достижений, недопущение перерастания военной опасности в военную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угрозу.</a:t>
            </a:r>
            <a:endParaRPr lang="ru-RU" sz="17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265113" algn="just"/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2015 году Главой государства были конкретизированы основные направления строительства белорусской армии в современных условиях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265113" algn="just"/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декабре 2019 г.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План обороны на очередное пятилетие и Концепция строительства и развития </a:t>
            </a:r>
            <a:r>
              <a:rPr lang="ru-RU" sz="17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до </a:t>
            </a:r>
            <a:r>
              <a:rPr lang="ru-RU" sz="17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года. </a:t>
            </a:r>
          </a:p>
        </p:txBody>
      </p:sp>
    </p:spTree>
    <p:extLst>
      <p:ext uri="{BB962C8B-B14F-4D97-AF65-F5344CB8AC3E}">
        <p14:creationId xmlns:p14="http://schemas.microsoft.com/office/powerpoint/2010/main" val="43889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77677"/>
            <a:ext cx="8640960" cy="648072"/>
          </a:xfrm>
        </p:spPr>
        <p:txBody>
          <a:bodyPr/>
          <a:lstStyle/>
          <a:p>
            <a:r>
              <a:rPr lang="ru-RU" sz="2500" dirty="0"/>
              <a:t>Итоги строительства белорусской армии</a:t>
            </a:r>
            <a:r>
              <a:rPr lang="ru-RU" sz="2500" dirty="0" smtClean="0"/>
              <a:t>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1131591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algn="just"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боевого и численного состава Вооруженных Сил с учетом уточнения задач по предназначению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lvl="0" indent="-273050" algn="just">
              <a:buFont typeface="Wingdings" panose="05000000000000000000" pitchFamily="2" charset="2"/>
              <a:buChar char="v"/>
              <a:tabLst>
                <a:tab pos="447675" algn="l"/>
              </a:tabLst>
            </a:pP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 algn="just"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избирательное перевооружение на новые комплексы и системы вооружения и военной техники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lvl="0" indent="-273050" algn="just">
              <a:buFont typeface="Wingdings" panose="05000000000000000000" pitchFamily="2" charset="2"/>
              <a:buChar char="v"/>
              <a:tabLst>
                <a:tab pos="447675" algn="l"/>
              </a:tabLst>
            </a:pP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 algn="just"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кадрового потенциала Вооруженных Сил, повышение уровня укомплектованности должностей офицерским составом, прапорщиками, военнослужащими, проходящими службу по контракту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lvl="0" indent="-273050" algn="just">
              <a:buFont typeface="Wingdings" panose="05000000000000000000" pitchFamily="2" charset="2"/>
              <a:buChar char="v"/>
              <a:tabLst>
                <a:tab pos="447675" algn="l"/>
              </a:tabLst>
            </a:pP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0" indent="-273050" algn="just"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избавление от невостребованных материальных средств, мест их хранения, других объектов путем утилизации и реализации вооружения, техники и боеприпасов, передачи высвобождаемых городков местным органам власти.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5349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9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524" y="67017"/>
            <a:ext cx="8640960" cy="648072"/>
          </a:xfrm>
        </p:spPr>
        <p:txBody>
          <a:bodyPr/>
          <a:lstStyle/>
          <a:p>
            <a:r>
              <a:rPr lang="ru-RU" sz="2500" dirty="0" smtClean="0"/>
              <a:t>Нормативная правовая основа </a:t>
            </a:r>
            <a:r>
              <a:rPr lang="ru-RU" sz="2500" dirty="0"/>
              <a:t>обеспечения военной безопасности в Республике </a:t>
            </a:r>
            <a:r>
              <a:rPr lang="ru-RU" sz="2500" dirty="0" smtClean="0"/>
              <a:t>Беларусь: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19" y="1131590"/>
            <a:ext cx="87129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Республики Беларусь;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национальной безопасности Республики Беларусь, утвержденная Главой государства 9 ноября 2010 г</a:t>
            </a:r>
            <a:r>
              <a:rPr lang="ru-RU" sz="19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ru-RU" sz="19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Военная доктрина Республики Беларусь и Военная доктрина Союзного государства;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Республики Беларусь в области обороны (”Об обороне“, </a:t>
            </a:r>
            <a:r>
              <a:rPr lang="ru-RU" sz="19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Вооруженных Силах Республики Беларусь“ и др.);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строительства и развития Вооруженных Сил Республики Беларусь до 2030 года;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строительства и развития Вооруженных Сил Республики Беларусь на 2021–2025 годы;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9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договоры в сфере обеспечения военной безопасности.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534988" algn="just"/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1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77677"/>
            <a:ext cx="8640960" cy="648072"/>
          </a:xfrm>
        </p:spPr>
        <p:txBody>
          <a:bodyPr/>
          <a:lstStyle/>
          <a:p>
            <a:r>
              <a:rPr lang="ru-RU" sz="2500" dirty="0" smtClean="0"/>
              <a:t>Создание </a:t>
            </a:r>
            <a:r>
              <a:rPr lang="ru-RU" sz="2500" dirty="0"/>
              <a:t>электрических и беспилотных транспортных </a:t>
            </a:r>
            <a:r>
              <a:rPr lang="ru-RU" sz="2500" dirty="0" smtClean="0"/>
              <a:t>средств: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717" y="117318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образцы карьерных самосвалов грузоподъемностью 90 т на аккумуляторных батареях и 220 т дизель-</a:t>
            </a:r>
            <a:r>
              <a:rPr lang="ru-RU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троллейвозного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типа;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130-тонный гибридный самосвал с инновационной схемой работы, сочетающий дизельный двигатель малой мощности с аккумуляторными батареями и системой рекуперации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энергии;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экспериментальный образец грузового электромобиля грузоподъемностью до 4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т;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опытный образец грузового электромобиля грузоподъемностью 10 т с подготовкой под установку системы беспилотного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управления;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зерноуборочный комбайн с роторной схемой обмолота и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сепарации. Техника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подготовлена к серийному производству в 2023 году;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</a:t>
            </a:r>
            <a:r>
              <a:rPr lang="ru-RU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низкопольные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автобусы третьего поколения и электробусы на их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базе.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7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32032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23528" y="482359"/>
            <a:ext cx="8496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роль в обеспечении безопасности нашей страны отведена Главе государства. </a:t>
            </a: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обладает широкими полномочиями в сфере обеспечения национальной безопасности (ему предоставлено право формировать и возглавлять Совет Безопасности Республики Беларусь, являться Главнокомандующим Вооруженными Силами). </a:t>
            </a:r>
          </a:p>
          <a:p>
            <a:pPr lvl="0" indent="361950" algn="just"/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Республики Беларусь как единолично, так и совместно с другими государственными органами может (в некоторых случаях обязан) принимать оперативные решения как в мирное время, так и в условиях, вызванных экстраординарными обстоятельствами, угрожающими безопасности страны.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 2020 года на практике показали решительность белорусского лидера принимать действенные меры к сохранению спокойствия и стабильности в государстве.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2352" y="4654060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2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6122</TotalTime>
  <Words>1628</Words>
  <Application>Microsoft Office PowerPoint</Application>
  <PresentationFormat>Экран (16:9)</PresentationFormat>
  <Paragraphs>154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«ОБЕСПЕЧЕНИЕ ВОЕННОЙ БЕЗОПАСНОСТИ –  ВАЖНЕЙШИЙ ФАКТОР РАЗВИТИЯ РЕСПУБЛИКИ БЕЛАРУСЬ  В СОВРЕМЕННЫХ УСЛОВИЯХ»   февраль 2023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387</cp:revision>
  <cp:lastPrinted>2023-02-09T11:17:37Z</cp:lastPrinted>
  <dcterms:created xsi:type="dcterms:W3CDTF">2020-01-16T07:07:12Z</dcterms:created>
  <dcterms:modified xsi:type="dcterms:W3CDTF">2023-02-09T11:29:19Z</dcterms:modified>
</cp:coreProperties>
</file>