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jpeg" ContentType="image/jpeg"/>
  <Override PartName="/ppt/media/image11.png" ContentType="image/png"/>
  <Override PartName="/ppt/media/image12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22.png" ContentType="image/png"/>
  <Override PartName="/ppt/media/image19.jpeg" ContentType="image/jpeg"/>
  <Override PartName="/ppt/media/image20.png" ContentType="image/png"/>
  <Override PartName="/ppt/media/image21.png" ContentType="image/png"/>
  <Override PartName="/ppt/media/image23.png" ContentType="image/png"/>
  <Override PartName="/ppt/media/image24.png" ContentType="image/png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7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26800" cy="18961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1000"/>
            <a:ext cx="226800" cy="18961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7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10520" cy="18961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73480" y="1604520"/>
            <a:ext cx="110520" cy="18961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73480" y="3681000"/>
            <a:ext cx="110520" cy="18961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1000"/>
            <a:ext cx="110520" cy="18961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7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26800" cy="39754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226800" cy="39754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457200" y="3501720"/>
            <a:ext cx="226800" cy="18072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457200" y="3501720"/>
            <a:ext cx="226800" cy="180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7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-3265560"/>
            <a:ext cx="226800" cy="1371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7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26800" cy="39754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7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10520" cy="39754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73480" y="1604520"/>
            <a:ext cx="110520" cy="39754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7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21040"/>
            <a:ext cx="8227440" cy="579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7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10520" cy="18961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1000"/>
            <a:ext cx="110520" cy="18961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73480" y="1604520"/>
            <a:ext cx="110520" cy="39754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7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-3265560"/>
            <a:ext cx="226800" cy="1371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7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10520" cy="39754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73480" y="1604520"/>
            <a:ext cx="110520" cy="18961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73480" y="3681000"/>
            <a:ext cx="110520" cy="18961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7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10520" cy="18961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73480" y="1604520"/>
            <a:ext cx="110520" cy="18961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1000"/>
            <a:ext cx="226800" cy="18961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7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26800" cy="18961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1000"/>
            <a:ext cx="226800" cy="18961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7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10520" cy="18961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73480" y="1604520"/>
            <a:ext cx="110520" cy="18961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73480" y="3681000"/>
            <a:ext cx="110520" cy="18961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1000"/>
            <a:ext cx="110520" cy="18961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7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26800" cy="39754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226800" cy="39754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" descr=""/>
          <p:cNvPicPr/>
          <p:nvPr/>
        </p:nvPicPr>
        <p:blipFill>
          <a:blip r:embed="rId2"/>
          <a:stretch/>
        </p:blipFill>
        <p:spPr>
          <a:xfrm>
            <a:off x="457200" y="3501720"/>
            <a:ext cx="226800" cy="180720"/>
          </a:xfrm>
          <a:prstGeom prst="rect">
            <a:avLst/>
          </a:prstGeom>
          <a:ln>
            <a:noFill/>
          </a:ln>
        </p:spPr>
      </p:pic>
      <p:pic>
        <p:nvPicPr>
          <p:cNvPr id="73" name="" descr=""/>
          <p:cNvPicPr/>
          <p:nvPr/>
        </p:nvPicPr>
        <p:blipFill>
          <a:blip r:embed="rId3"/>
          <a:stretch/>
        </p:blipFill>
        <p:spPr>
          <a:xfrm>
            <a:off x="457200" y="3501720"/>
            <a:ext cx="226800" cy="180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7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-3265560"/>
            <a:ext cx="226800" cy="1371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7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26800" cy="39754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7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10520" cy="39754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73480" y="1604520"/>
            <a:ext cx="110520" cy="39754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7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7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26800" cy="39754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21040"/>
            <a:ext cx="8227440" cy="579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7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10520" cy="18961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3681000"/>
            <a:ext cx="110520" cy="18961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73480" y="1604520"/>
            <a:ext cx="110520" cy="39754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7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10520" cy="39754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73480" y="1604520"/>
            <a:ext cx="110520" cy="18961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73480" y="3681000"/>
            <a:ext cx="110520" cy="18961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7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10520" cy="18961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73480" y="1604520"/>
            <a:ext cx="110520" cy="18961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1000"/>
            <a:ext cx="226800" cy="18961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7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26800" cy="18961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1000"/>
            <a:ext cx="226800" cy="18961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7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10520" cy="18961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73480" y="1604520"/>
            <a:ext cx="110520" cy="18961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73480" y="3681000"/>
            <a:ext cx="110520" cy="18961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57200" y="3681000"/>
            <a:ext cx="110520" cy="18961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7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26800" cy="39754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226800" cy="39754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2"/>
          <a:stretch/>
        </p:blipFill>
        <p:spPr>
          <a:xfrm>
            <a:off x="457200" y="3501720"/>
            <a:ext cx="226800" cy="180720"/>
          </a:xfrm>
          <a:prstGeom prst="rect">
            <a:avLst/>
          </a:prstGeom>
          <a:ln>
            <a:noFill/>
          </a:ln>
        </p:spPr>
      </p:pic>
      <p:pic>
        <p:nvPicPr>
          <p:cNvPr id="111" name="" descr=""/>
          <p:cNvPicPr/>
          <p:nvPr/>
        </p:nvPicPr>
        <p:blipFill>
          <a:blip r:embed="rId3"/>
          <a:stretch/>
        </p:blipFill>
        <p:spPr>
          <a:xfrm>
            <a:off x="457200" y="3501720"/>
            <a:ext cx="226800" cy="180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7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10520" cy="39754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73480" y="1604520"/>
            <a:ext cx="110520" cy="39754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7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21040"/>
            <a:ext cx="8227440" cy="579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7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10520" cy="18961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1000"/>
            <a:ext cx="110520" cy="18961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73480" y="1604520"/>
            <a:ext cx="110520" cy="39754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7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10520" cy="39754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73480" y="1604520"/>
            <a:ext cx="110520" cy="18961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73480" y="3681000"/>
            <a:ext cx="110520" cy="18961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7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10520" cy="18961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73480" y="1604520"/>
            <a:ext cx="110520" cy="18961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1000"/>
            <a:ext cx="226800" cy="18961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2" descr=""/>
          <p:cNvPicPr/>
          <p:nvPr/>
        </p:nvPicPr>
        <p:blipFill>
          <a:blip r:embed="rId2"/>
          <a:stretch/>
        </p:blipFill>
        <p:spPr>
          <a:xfrm>
            <a:off x="0" y="0"/>
            <a:ext cx="9141480" cy="685548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"/>
          <p:cNvPicPr/>
          <p:nvPr/>
        </p:nvPicPr>
        <p:blipFill>
          <a:blip r:embed="rId2"/>
          <a:stretch/>
        </p:blipFill>
        <p:spPr>
          <a:xfrm>
            <a:off x="0" y="0"/>
            <a:ext cx="9141480" cy="6855480"/>
          </a:xfrm>
          <a:prstGeom prst="rect">
            <a:avLst/>
          </a:prstGeom>
          <a:ln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 descr=""/>
          <p:cNvPicPr/>
          <p:nvPr/>
        </p:nvPicPr>
        <p:blipFill>
          <a:blip r:embed="rId2"/>
          <a:stretch/>
        </p:blipFill>
        <p:spPr>
          <a:xfrm>
            <a:off x="0" y="0"/>
            <a:ext cx="9141480" cy="6855480"/>
          </a:xfrm>
          <a:prstGeom prst="rect">
            <a:avLst/>
          </a:prstGeom>
          <a:ln>
            <a:noFill/>
          </a:ln>
        </p:spPr>
      </p:pic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7440" cy="1249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26800" cy="39754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96240" y="1604520"/>
            <a:ext cx="226800" cy="39754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jpe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jpe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1189440" y="1244520"/>
            <a:ext cx="6224400" cy="42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936000" y="1959120"/>
            <a:ext cx="3813840" cy="171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senal"/>
                <a:ea typeface="Microsoft YaHei"/>
              </a:rPr>
              <a:t>В этом году около пяти тысяч первокурсников и магистрантов БГУ получили новые электронные студенческие билеты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3"/>
          <p:cNvSpPr/>
          <p:nvPr/>
        </p:nvSpPr>
        <p:spPr>
          <a:xfrm>
            <a:off x="6553080" y="6356520"/>
            <a:ext cx="213120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8702FC20-E551-45E7-B1E2-C42D75506E4B}" type="slidenum">
              <a:rPr lang="ru-RU" sz="1200" spc="-1" strike="noStrike">
                <a:solidFill>
                  <a:srgbClr val="9e9fa1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&lt;номер&gt;</a:t>
            </a:fld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4"/>
          <p:cNvSpPr/>
          <p:nvPr/>
        </p:nvSpPr>
        <p:spPr>
          <a:xfrm>
            <a:off x="864000" y="3816000"/>
            <a:ext cx="7341840" cy="15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senal"/>
                <a:ea typeface="Microsoft YaHei"/>
              </a:rPr>
              <a:t>Осенью 2018 года студенты Белорусского государственного университета стали первыми студентами в Республике Беларусь, которым были вручены студенческие билеты, совмещенные с бесконтактной банковской платежной карточкой международной системы Mastercard Standard, обеспечивающей высокую безопасность хранения личных данных и денежных средств - </a:t>
            </a:r>
            <a:r>
              <a:rPr b="1" i="1" lang="ru-RU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senal"/>
                <a:ea typeface="Microsoft YaHei"/>
              </a:rPr>
              <a:t>многофункциональные интеллектуальные идентификационные карточки (МИИК)</a:t>
            </a:r>
            <a:r>
              <a:rPr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senal"/>
                <a:ea typeface="Microsoft YaHei"/>
              </a:rPr>
              <a:t>.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5"/>
          <p:cNvSpPr/>
          <p:nvPr/>
        </p:nvSpPr>
        <p:spPr>
          <a:xfrm>
            <a:off x="4930920" y="3754800"/>
            <a:ext cx="3753360" cy="228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7" name="" descr=""/>
          <p:cNvPicPr/>
          <p:nvPr/>
        </p:nvPicPr>
        <p:blipFill>
          <a:blip r:embed="rId1"/>
          <a:stretch/>
        </p:blipFill>
        <p:spPr>
          <a:xfrm>
            <a:off x="5328000" y="2088000"/>
            <a:ext cx="2733840" cy="1571040"/>
          </a:xfrm>
          <a:prstGeom prst="rect">
            <a:avLst/>
          </a:prstGeom>
          <a:ln>
            <a:noFill/>
          </a:ln>
        </p:spPr>
      </p:pic>
      <p:sp>
        <p:nvSpPr>
          <p:cNvPr id="118" name="CustomShape 6"/>
          <p:cNvSpPr/>
          <p:nvPr/>
        </p:nvSpPr>
        <p:spPr>
          <a:xfrm>
            <a:off x="1296000" y="1080000"/>
            <a:ext cx="7341840" cy="87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Карта студента: одна карточка - много возможностей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576000" y="897480"/>
            <a:ext cx="8227440" cy="2425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Карточка студента - это к</a:t>
            </a: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senal"/>
                <a:ea typeface="Microsoft YaHei"/>
              </a:rPr>
              <a:t>омпактность, технологичность и многофункциональность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5" name="Рисунок 5" descr=""/>
          <p:cNvPicPr/>
          <p:nvPr/>
        </p:nvPicPr>
        <p:blipFill>
          <a:blip r:embed="rId1"/>
          <a:stretch/>
        </p:blipFill>
        <p:spPr>
          <a:xfrm>
            <a:off x="2952000" y="3672000"/>
            <a:ext cx="3321360" cy="2305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611640" y="1008000"/>
            <a:ext cx="8072640" cy="3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Возможности Карточки студента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611640" y="2637000"/>
            <a:ext cx="3938040" cy="348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just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433080" y="1440000"/>
            <a:ext cx="8277840" cy="295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just">
              <a:lnSpc>
                <a:spcPct val="100000"/>
              </a:lnSpc>
            </a:pPr>
            <a:r>
              <a:rPr b="1" lang="ru-RU" sz="15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Кроме использования в качестве </a:t>
            </a:r>
            <a:r>
              <a:rPr b="1" lang="ru-RU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студенческого и читательского билета, а также </a:t>
            </a:r>
            <a:r>
              <a:rPr b="1" lang="ru-RU" sz="16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п</a:t>
            </a:r>
            <a:r>
              <a:rPr b="1" lang="ru-RU" sz="15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ропуска в электронной пропускной системе университета Карточка студента предоставляет своему владельцу множество возможностей как </a:t>
            </a:r>
            <a:r>
              <a:rPr b="1" lang="ru-RU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универсальный</a:t>
            </a:r>
            <a:r>
              <a:rPr b="1" lang="ru-RU" sz="15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платежный инструмент</a:t>
            </a:r>
            <a:r>
              <a:rPr b="1" lang="ru-RU" sz="15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, а именно позволяет: 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5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- самостоятельно пополнять карточку. Данную операцию можно осуществить в любом подразделении банка (в том числе и в обменных пунктах), инфокиосках, банкоматах с функцией приема денег. Полный список наших подразделений доступен на сайте банка belinvestbank.by.</a:t>
            </a:r>
            <a:r>
              <a:rPr b="1" lang="ru-RU" sz="16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5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- получать наличные денежные средства;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5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- осуществлять безналичные платежи;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5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- производить переводы с карты на карту;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5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- использовать </a:t>
            </a:r>
            <a:r>
              <a:rPr b="1" lang="ru-RU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за пределами РБ</a:t>
            </a:r>
            <a:r>
              <a:rPr b="1" lang="ru-RU" sz="15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;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5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- рассчитываться в Интернет-магазинах (после проведения клиентом соответствующих настроек в личном кабинете Интернет-банкинга).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2" name="Рисунок 7" descr=""/>
          <p:cNvPicPr/>
          <p:nvPr/>
        </p:nvPicPr>
        <p:blipFill>
          <a:blip r:embed="rId1"/>
          <a:stretch/>
        </p:blipFill>
        <p:spPr>
          <a:xfrm>
            <a:off x="6048000" y="3097080"/>
            <a:ext cx="1685160" cy="1582920"/>
          </a:xfrm>
          <a:prstGeom prst="rect">
            <a:avLst/>
          </a:prstGeom>
          <a:ln>
            <a:noFill/>
          </a:ln>
        </p:spPr>
      </p:pic>
      <p:pic>
        <p:nvPicPr>
          <p:cNvPr id="123" name="" descr=""/>
          <p:cNvPicPr/>
          <p:nvPr/>
        </p:nvPicPr>
        <p:blipFill>
          <a:blip r:embed="rId2"/>
          <a:stretch/>
        </p:blipFill>
        <p:spPr>
          <a:xfrm>
            <a:off x="1154160" y="3168000"/>
            <a:ext cx="1365840" cy="1365840"/>
          </a:xfrm>
          <a:prstGeom prst="rect">
            <a:avLst/>
          </a:prstGeom>
          <a:ln>
            <a:noFill/>
          </a:ln>
        </p:spPr>
      </p:pic>
      <p:pic>
        <p:nvPicPr>
          <p:cNvPr id="124" name="Рисунок 8" descr=""/>
          <p:cNvPicPr/>
          <p:nvPr/>
        </p:nvPicPr>
        <p:blipFill>
          <a:blip r:embed="rId3"/>
          <a:stretch/>
        </p:blipFill>
        <p:spPr>
          <a:xfrm>
            <a:off x="3888000" y="3366360"/>
            <a:ext cx="1023840" cy="1023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683640" y="1052640"/>
            <a:ext cx="807264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Каналы дистанционного банковского обслуживания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6553080" y="6356520"/>
            <a:ext cx="213120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3E9AAD8F-7345-4FFB-9A7B-6EBA3D3D7643}" type="slidenum">
              <a:rPr lang="ru-RU" sz="1200" spc="-1" strike="noStrike">
                <a:solidFill>
                  <a:srgbClr val="9e9fa1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&lt;номер&gt;</a:t>
            </a:fld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7" name="Рисунок 4" descr=""/>
          <p:cNvPicPr/>
          <p:nvPr/>
        </p:nvPicPr>
        <p:blipFill>
          <a:blip r:embed="rId1"/>
          <a:stretch/>
        </p:blipFill>
        <p:spPr>
          <a:xfrm>
            <a:off x="144000" y="2231280"/>
            <a:ext cx="8923680" cy="2302920"/>
          </a:xfrm>
          <a:prstGeom prst="rect">
            <a:avLst/>
          </a:prstGeom>
          <a:ln>
            <a:noFill/>
          </a:ln>
        </p:spPr>
      </p:pic>
      <p:pic>
        <p:nvPicPr>
          <p:cNvPr id="128" name="Рисунок 5" descr=""/>
          <p:cNvPicPr/>
          <p:nvPr/>
        </p:nvPicPr>
        <p:blipFill>
          <a:blip r:embed="rId2"/>
          <a:stretch/>
        </p:blipFill>
        <p:spPr>
          <a:xfrm>
            <a:off x="258120" y="4438080"/>
            <a:ext cx="8818920" cy="1598040"/>
          </a:xfrm>
          <a:prstGeom prst="rect">
            <a:avLst/>
          </a:prstGeom>
          <a:ln>
            <a:noFill/>
          </a:ln>
        </p:spPr>
      </p:pic>
      <p:sp>
        <p:nvSpPr>
          <p:cNvPr id="129" name="CustomShape 3"/>
          <p:cNvSpPr/>
          <p:nvPr/>
        </p:nvSpPr>
        <p:spPr>
          <a:xfrm>
            <a:off x="288000" y="1512000"/>
            <a:ext cx="8624520" cy="91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Microsoft YaHei"/>
              </a:rPr>
              <a:t>Интернет-банкинг, мобильный банкинг подключаются бесплатно.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Microsoft YaHei"/>
              </a:rPr>
              <a:t>С помощью указанных каналов ДБО Вы сможете просматривать баланс карты, делать выписки, совершать платежи и переводы.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611640" y="1656000"/>
            <a:ext cx="8072640" cy="43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Используя ИНТЕРНЕТ-БАНКИНГ нашего банка Вы получаете возможность управлять Вашими счетами и финансами в режиме 24/7 совершенно бесплатно!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Интернет-банкинг — это: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4474080" y="2736000"/>
            <a:ext cx="4667400" cy="251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0560">
              <a:lnSpc>
                <a:spcPct val="100000"/>
              </a:lnSpc>
              <a:buClr>
                <a:srgbClr val="63666a"/>
              </a:buClr>
              <a:buFont typeface="Arial"/>
              <a:buChar char="•"/>
            </a:pPr>
            <a:r>
              <a:rPr lang="ru-RU" sz="16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заказ карточек с 20% скидкой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560">
              <a:lnSpc>
                <a:spcPct val="100000"/>
              </a:lnSpc>
              <a:buClr>
                <a:srgbClr val="63666a"/>
              </a:buClr>
              <a:buFont typeface="Arial"/>
              <a:buChar char="•"/>
            </a:pPr>
            <a:r>
              <a:rPr lang="ru-RU" sz="16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мгновенные переводы с карточки на карточку, со счета на карту, между счетами в любой валюте.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560">
              <a:lnSpc>
                <a:spcPct val="100000"/>
              </a:lnSpc>
              <a:buClr>
                <a:srgbClr val="63666a"/>
              </a:buClr>
              <a:buFont typeface="Arial"/>
              <a:buChar char="•"/>
            </a:pPr>
            <a:r>
              <a:rPr lang="ru-RU" sz="16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быстрое и удобное совершение платежей БЕЗ КОМИССИИ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560">
              <a:lnSpc>
                <a:spcPct val="100000"/>
              </a:lnSpc>
              <a:buClr>
                <a:srgbClr val="63666a"/>
              </a:buClr>
              <a:buFont typeface="Arial"/>
              <a:buChar char="•"/>
            </a:pPr>
            <a:r>
              <a:rPr lang="ru-RU" sz="16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блокировка/разблокировка карточек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560">
              <a:lnSpc>
                <a:spcPct val="100000"/>
              </a:lnSpc>
              <a:buClr>
                <a:srgbClr val="63666a"/>
              </a:buClr>
              <a:buFont typeface="Arial"/>
              <a:buChar char="•"/>
            </a:pPr>
            <a:r>
              <a:rPr lang="ru-RU" sz="16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получение выписок по счетам и картам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560">
              <a:lnSpc>
                <a:spcPct val="100000"/>
              </a:lnSpc>
              <a:buClr>
                <a:srgbClr val="63666a"/>
              </a:buClr>
              <a:buFont typeface="Arial"/>
              <a:buChar char="•"/>
            </a:pPr>
            <a:r>
              <a:rPr lang="ru-RU" sz="16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онлайн заявка на кредит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560">
              <a:lnSpc>
                <a:spcPct val="100000"/>
              </a:lnSpc>
              <a:buClr>
                <a:srgbClr val="63666a"/>
              </a:buClr>
              <a:buFont typeface="Arial"/>
              <a:buChar char="•"/>
            </a:pPr>
            <a:r>
              <a:rPr lang="ru-RU" sz="16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открытие онлайн-депозита.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6553080" y="6356520"/>
            <a:ext cx="213120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4C2A22D9-7043-4B56-9035-DB82987FDAA7}" type="slidenum">
              <a:rPr lang="ru-RU" sz="1200" spc="-1" strike="noStrike">
                <a:solidFill>
                  <a:srgbClr val="9e9fa1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&lt;номер&gt;</a:t>
            </a:fld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3" name="Рисунок 6" descr=""/>
          <p:cNvPicPr/>
          <p:nvPr/>
        </p:nvPicPr>
        <p:blipFill>
          <a:blip r:embed="rId1"/>
          <a:stretch/>
        </p:blipFill>
        <p:spPr>
          <a:xfrm>
            <a:off x="241920" y="2592000"/>
            <a:ext cx="4148280" cy="2885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611640" y="1008000"/>
            <a:ext cx="8072640" cy="74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Мобильный банкинг</a:t>
            </a:r>
            <a:r>
              <a:rPr b="1" lang="ru-RU" sz="44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6553080" y="6356520"/>
            <a:ext cx="213120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000EC61E-51CF-4AB0-95F8-BB04B355D617}" type="slidenum">
              <a:rPr lang="ru-RU" sz="1200" spc="-1" strike="noStrike">
                <a:solidFill>
                  <a:srgbClr val="9e9fa1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&lt;номер&gt;</a:t>
            </a:fld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6" name="Picture 2" descr=""/>
          <p:cNvPicPr/>
          <p:nvPr/>
        </p:nvPicPr>
        <p:blipFill>
          <a:blip r:embed="rId1"/>
          <a:stretch/>
        </p:blipFill>
        <p:spPr>
          <a:xfrm>
            <a:off x="107640" y="2653920"/>
            <a:ext cx="5968800" cy="3411360"/>
          </a:xfrm>
          <a:prstGeom prst="rect">
            <a:avLst/>
          </a:prstGeom>
          <a:ln>
            <a:noFill/>
          </a:ln>
        </p:spPr>
      </p:pic>
      <p:pic>
        <p:nvPicPr>
          <p:cNvPr id="137" name="Picture 3" descr=""/>
          <p:cNvPicPr/>
          <p:nvPr/>
        </p:nvPicPr>
        <p:blipFill>
          <a:blip r:embed="rId2"/>
          <a:stretch/>
        </p:blipFill>
        <p:spPr>
          <a:xfrm>
            <a:off x="534960" y="1755720"/>
            <a:ext cx="4332960" cy="1480320"/>
          </a:xfrm>
          <a:prstGeom prst="rect">
            <a:avLst/>
          </a:prstGeom>
          <a:ln>
            <a:noFill/>
          </a:ln>
        </p:spPr>
      </p:pic>
      <p:pic>
        <p:nvPicPr>
          <p:cNvPr id="138" name="Рисунок 2" descr=""/>
          <p:cNvPicPr/>
          <p:nvPr/>
        </p:nvPicPr>
        <p:blipFill>
          <a:blip r:embed="rId3"/>
          <a:stretch/>
        </p:blipFill>
        <p:spPr>
          <a:xfrm>
            <a:off x="6300360" y="1974600"/>
            <a:ext cx="2085840" cy="3871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631440" y="836640"/>
            <a:ext cx="8072640" cy="86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Перевод денег с карты на карту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0" name="Объект 4" descr=""/>
          <p:cNvPicPr/>
          <p:nvPr/>
        </p:nvPicPr>
        <p:blipFill>
          <a:blip r:embed="rId1"/>
          <a:stretch/>
        </p:blipFill>
        <p:spPr>
          <a:xfrm>
            <a:off x="323640" y="1700640"/>
            <a:ext cx="4818960" cy="1941840"/>
          </a:xfrm>
          <a:prstGeom prst="rect">
            <a:avLst/>
          </a:prstGeom>
          <a:ln>
            <a:noFill/>
          </a:ln>
        </p:spPr>
      </p:pic>
      <p:sp>
        <p:nvSpPr>
          <p:cNvPr id="141" name="CustomShape 2"/>
          <p:cNvSpPr/>
          <p:nvPr/>
        </p:nvSpPr>
        <p:spPr>
          <a:xfrm>
            <a:off x="6553080" y="6356520"/>
            <a:ext cx="213120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F40E9C62-FDA0-41FB-8F69-0FC53F1ECE63}" type="slidenum">
              <a:rPr lang="ru-RU" sz="1200" spc="-1" strike="noStrike">
                <a:solidFill>
                  <a:srgbClr val="9e9fa1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&lt;номер&gt;</a:t>
            </a:fld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3"/>
          <p:cNvSpPr/>
          <p:nvPr/>
        </p:nvSpPr>
        <p:spPr>
          <a:xfrm>
            <a:off x="5403960" y="1657080"/>
            <a:ext cx="3607560" cy="200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Сервис P2P переводов дает возможность клиентам ОАО «Белинвестбанк», а также клиентам других банков </a:t>
            </a:r>
            <a:r>
              <a:rPr lang="ru-RU" sz="1800" spc="-1" strike="noStrike">
                <a:solidFill>
                  <a:srgbClr val="009279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отправлять и принимать денежные переводы с использованием банковских карточек.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4"/>
          <p:cNvSpPr/>
          <p:nvPr/>
        </p:nvSpPr>
        <p:spPr>
          <a:xfrm>
            <a:off x="425520" y="3933000"/>
            <a:ext cx="8278560" cy="200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Сервис позволяет быстро и удобно осуществлять: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3320">
              <a:lnSpc>
                <a:spcPct val="100000"/>
              </a:lnSpc>
              <a:buClr>
                <a:srgbClr val="63666a"/>
              </a:buClr>
              <a:buFont typeface="Arial"/>
              <a:buChar char="•"/>
            </a:pPr>
            <a:r>
              <a:rPr lang="ru-RU" sz="18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пополнение карточек ОАО «Белинвестбанк» с карточек других банков-резидентов;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3320">
              <a:lnSpc>
                <a:spcPct val="100000"/>
              </a:lnSpc>
              <a:buClr>
                <a:srgbClr val="63666a"/>
              </a:buClr>
              <a:buFont typeface="Arial"/>
              <a:buChar char="•"/>
            </a:pPr>
            <a:r>
              <a:rPr lang="ru-RU" sz="18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переводы между карточками банков-резидентов;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3320">
              <a:lnSpc>
                <a:spcPct val="100000"/>
              </a:lnSpc>
              <a:buClr>
                <a:srgbClr val="63666a"/>
              </a:buClr>
              <a:buFont typeface="Arial"/>
              <a:buChar char="•"/>
            </a:pPr>
            <a:r>
              <a:rPr lang="ru-RU" sz="18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переводы между карточками ОАО «Белинвестбанк»;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3320">
              <a:lnSpc>
                <a:spcPct val="100000"/>
              </a:lnSpc>
              <a:buClr>
                <a:srgbClr val="63666a"/>
              </a:buClr>
              <a:buFont typeface="Arial"/>
              <a:buChar char="•"/>
            </a:pPr>
            <a:r>
              <a:rPr lang="ru-RU" sz="18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переводы с карточек ОАО «Белинвестбанк» на карточки банков-нерезидентов и на карточки банков-резидентов.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6553080" y="6356520"/>
            <a:ext cx="213120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666C7226-F37D-4D13-92A6-75851D845409}" type="slidenum">
              <a:rPr lang="ru-RU" sz="1200" spc="-1" strike="noStrike">
                <a:solidFill>
                  <a:srgbClr val="9e9fa1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&lt;номер&gt;</a:t>
            </a:fld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5" name="Рисунок 4" descr=""/>
          <p:cNvPicPr/>
          <p:nvPr/>
        </p:nvPicPr>
        <p:blipFill>
          <a:blip r:embed="rId1"/>
          <a:stretch/>
        </p:blipFill>
        <p:spPr>
          <a:xfrm>
            <a:off x="974520" y="3133080"/>
            <a:ext cx="7410960" cy="3218040"/>
          </a:xfrm>
          <a:prstGeom prst="rect">
            <a:avLst/>
          </a:prstGeom>
          <a:ln>
            <a:noFill/>
          </a:ln>
        </p:spPr>
      </p:pic>
      <p:sp>
        <p:nvSpPr>
          <p:cNvPr id="146" name="CustomShape 2"/>
          <p:cNvSpPr/>
          <p:nvPr/>
        </p:nvSpPr>
        <p:spPr>
          <a:xfrm>
            <a:off x="643320" y="1157400"/>
            <a:ext cx="8072640" cy="200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Переводы между карточками ОАО «Белинвестбанк» осуществляются </a:t>
            </a:r>
            <a:r>
              <a:rPr lang="ru-RU" sz="1800" spc="-1" strike="noStrike">
                <a:solidFill>
                  <a:srgbClr val="009279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без комиссии.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ОАО «Белинвестбанк» также </a:t>
            </a:r>
            <a:r>
              <a:rPr lang="ru-RU" sz="1800" spc="-1" strike="noStrike" u="sng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не взимает комиссию</a:t>
            </a:r>
            <a:r>
              <a:rPr lang="ru-RU" sz="18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 </a:t>
            </a:r>
            <a:r>
              <a:rPr lang="ru-RU" sz="1800" spc="-1" strike="noStrike">
                <a:solidFill>
                  <a:srgbClr val="009279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за пополнение своих карточек с карточек других банков-резидентов</a:t>
            </a:r>
            <a:r>
              <a:rPr lang="ru-RU" sz="18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. Информацию о размерах комиссии банка-эмитента Вашей карты уточняйте на сайте банка-эмитента.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Перевод денежных средств на карты других банков осуществляется </a:t>
            </a:r>
            <a:r>
              <a:rPr lang="ru-RU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с комиссией 1,5 % </a:t>
            </a:r>
            <a:r>
              <a:rPr lang="ru-RU" sz="18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(в том числе банки-нерезиденты).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611640" y="1340640"/>
            <a:ext cx="8072640" cy="86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1" lang="ru-RU" sz="44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СМС- ОПОВЕЩЕНИЕ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493560" y="2952000"/>
            <a:ext cx="8072640" cy="406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Услуга «SMS-оповещение»</a:t>
            </a:r>
            <a:r>
              <a:rPr lang="ru-RU" sz="20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 - это услуга,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в рамках которой банк посредством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SMS-сообщений на номер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мобильного телефона клиента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1</a:t>
            </a:r>
            <a:r>
              <a:rPr b="1" lang="ru-RU" sz="20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) уведомляет его о каждой операции </a:t>
            </a:r>
            <a:r>
              <a:rPr lang="ru-RU" sz="20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по счету, совершенной с использованием карточки или ее реквизитов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2</a:t>
            </a:r>
            <a:r>
              <a:rPr b="1" lang="ru-RU" sz="20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) информирует </a:t>
            </a:r>
            <a:r>
              <a:rPr lang="ru-RU" sz="2000" spc="-1" strike="noStrike">
                <a:solidFill>
                  <a:srgbClr val="63666a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клиента о некоторых сервисных операциях, связанных с использованием карточки (уведомление об окончании срока действия карточки, ее блокировании/разблокировании).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CustomShape 3"/>
          <p:cNvSpPr/>
          <p:nvPr/>
        </p:nvSpPr>
        <p:spPr>
          <a:xfrm>
            <a:off x="6553080" y="6356520"/>
            <a:ext cx="213120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40CC8BB3-519F-4E8B-B037-3680A49596A0}" type="slidenum">
              <a:rPr lang="ru-RU" sz="1200" spc="-1" strike="noStrike">
                <a:solidFill>
                  <a:srgbClr val="9e9fa1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&lt;номер&gt;</a:t>
            </a:fld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0" name="Picture 2" descr=""/>
          <p:cNvPicPr/>
          <p:nvPr/>
        </p:nvPicPr>
        <p:blipFill>
          <a:blip r:embed="rId1"/>
          <a:stretch/>
        </p:blipFill>
        <p:spPr>
          <a:xfrm>
            <a:off x="6034680" y="1584000"/>
            <a:ext cx="1883520" cy="1826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792000" y="1322280"/>
            <a:ext cx="7945920" cy="62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НЕОСПОРИМОЕ ПРЕИМУЩЕСТВО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senal"/>
                <a:ea typeface="DejaVu Sans"/>
              </a:rPr>
              <a:t>КАРТОЧКИ СТУДЕНТА - </a:t>
            </a:r>
            <a:r>
              <a:rPr b="1" lang="ru-RU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senal"/>
                <a:ea typeface="Microsoft YaHei"/>
              </a:rPr>
              <a:t>CASH-BACK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585720" y="2088000"/>
            <a:ext cx="5310000" cy="319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just">
              <a:lnSpc>
                <a:spcPct val="100000"/>
              </a:lnSpc>
            </a:pPr>
            <a:r>
              <a:rPr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senal"/>
                <a:ea typeface="Microsoft YaHei"/>
              </a:rPr>
              <a:t>По карте предусмотрен </a:t>
            </a:r>
            <a:r>
              <a:rPr lang="ru-RU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senal"/>
                <a:ea typeface="Microsoft YaHei"/>
              </a:rPr>
              <a:t>ежемесячный </a:t>
            </a:r>
            <a:r>
              <a:rPr b="1" lang="ru-RU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senal"/>
                <a:ea typeface="Microsoft YaHei"/>
              </a:rPr>
              <a:t>cash-back в размере 0,7%</a:t>
            </a:r>
            <a:r>
              <a:rPr b="1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senal"/>
                <a:ea typeface="Microsoft YaHei"/>
              </a:rPr>
              <a:t> </a:t>
            </a:r>
            <a:r>
              <a:rPr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senal"/>
                <a:ea typeface="Microsoft YaHei"/>
              </a:rPr>
              <a:t>от суммы операций безналичной оплаты в организациях торговли и сервиса (далее – ОТС), включая совершение операций по оплате товаров (работ, услуг) в ОТС через сеть Интернет (в том числе при оплате товаров/услуг за рубежом и на зарубежных сайтах). </a:t>
            </a:r>
            <a:r>
              <a:rPr b="1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senal"/>
                <a:ea typeface="Microsoft YaHei"/>
              </a:rPr>
              <a:t>Минимальный размер суммы операций безналичной оплаты для начисления и выплаты CASH-BACK - 10 бел.руб. Максимально возможная сумма CASH-BACK в месяц — 50 бел.руб.</a:t>
            </a:r>
            <a:r>
              <a:rPr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senal"/>
                <a:ea typeface="Microsoft YaHei"/>
              </a:rPr>
              <a:t> Сеть организаций-партнеров обширна: канцелярские товары, оздоровительные заведения, дискотеки, железнодорожные и автобусные билеты, предприятия питания и т. д.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senal"/>
                <a:ea typeface="Microsoft YaHei"/>
              </a:rPr>
              <a:t>Полный список организаций по направлению деятельности размещен на сайте банка.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3" name="Рисунок 6" descr=""/>
          <p:cNvPicPr/>
          <p:nvPr/>
        </p:nvPicPr>
        <p:blipFill>
          <a:blip r:embed="rId1"/>
          <a:stretch/>
        </p:blipFill>
        <p:spPr>
          <a:xfrm>
            <a:off x="6769080" y="2633400"/>
            <a:ext cx="1222200" cy="1109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781</TotalTime>
  <Application>LibreOffice/5.0.4.2$Windows_x86 LibreOffice_project/2b9802c1994aa0b7dc6079e128979269cf95bc78</Application>
  <Paragraphs>107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2014-06-06T10:36:24Z</dcterms:created>
  <dc:creator>Тишков Сергей Николавич</dc:creator>
  <dc:language>ru-RU</dc:language>
  <cp:lastPrinted>2018-11-20T16:57:36Z</cp:lastPrinted>
  <dcterms:modified xsi:type="dcterms:W3CDTF">2018-11-21T08:44:46Z</dcterms:modified>
  <cp:revision>81</cp:revision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