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5" r:id="rId6"/>
    <p:sldId id="269" r:id="rId7"/>
    <p:sldId id="282" r:id="rId8"/>
    <p:sldId id="273" r:id="rId9"/>
    <p:sldId id="284" r:id="rId10"/>
    <p:sldId id="280" r:id="rId11"/>
    <p:sldId id="286" r:id="rId12"/>
    <p:sldId id="257" r:id="rId13"/>
    <p:sldId id="258" r:id="rId14"/>
    <p:sldId id="260" r:id="rId15"/>
    <p:sldId id="261" r:id="rId16"/>
    <p:sldId id="275" r:id="rId17"/>
    <p:sldId id="262" r:id="rId18"/>
    <p:sldId id="265" r:id="rId19"/>
    <p:sldId id="274" r:id="rId20"/>
    <p:sldId id="279" r:id="rId21"/>
    <p:sldId id="263" r:id="rId22"/>
    <p:sldId id="264" r:id="rId23"/>
    <p:sldId id="270" r:id="rId24"/>
    <p:sldId id="267" r:id="rId25"/>
    <p:sldId id="276" r:id="rId26"/>
    <p:sldId id="277" r:id="rId27"/>
    <p:sldId id="288" r:id="rId28"/>
    <p:sldId id="281" r:id="rId29"/>
    <p:sldId id="287" r:id="rId30"/>
    <p:sldId id="271" r:id="rId31"/>
    <p:sldId id="272" r:id="rId32"/>
    <p:sldId id="26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69F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73" autoAdjust="0"/>
    <p:restoredTop sz="94660"/>
  </p:normalViewPr>
  <p:slideViewPr>
    <p:cSldViewPr>
      <p:cViewPr varScale="1">
        <p:scale>
          <a:sx n="114" d="100"/>
          <a:sy n="114" d="100"/>
        </p:scale>
        <p:origin x="139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earchives.bsu.b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856" y="35730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3969F1"/>
                </a:solidFill>
                <a:latin typeface="+mn-lt"/>
              </a:rPr>
              <a:t>История создания </a:t>
            </a:r>
            <a:br>
              <a:rPr lang="ru-RU" sz="3600" b="1" dirty="0">
                <a:solidFill>
                  <a:srgbClr val="3969F1"/>
                </a:solidFill>
                <a:latin typeface="+mn-lt"/>
              </a:rPr>
            </a:br>
            <a:r>
              <a:rPr lang="ru-RU" sz="3600" b="1" dirty="0">
                <a:solidFill>
                  <a:srgbClr val="3969F1"/>
                </a:solidFill>
                <a:latin typeface="+mn-lt"/>
              </a:rPr>
              <a:t>Электронных Вычислительных Машин </a:t>
            </a:r>
            <a:br>
              <a:rPr lang="ru-RU" sz="3600" b="1" dirty="0">
                <a:solidFill>
                  <a:srgbClr val="3969F1"/>
                </a:solidFill>
                <a:latin typeface="+mn-lt"/>
              </a:rPr>
            </a:br>
            <a:r>
              <a:rPr lang="ru-RU" sz="3600" b="1" dirty="0">
                <a:solidFill>
                  <a:srgbClr val="3969F1"/>
                </a:solidFill>
                <a:latin typeface="+mn-lt"/>
              </a:rPr>
              <a:t>в Беларуси</a:t>
            </a:r>
            <a:endParaRPr lang="en-US" sz="3600" b="1" dirty="0">
              <a:solidFill>
                <a:srgbClr val="3969F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126876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sz="4300" b="1" dirty="0">
                <a:solidFill>
                  <a:srgbClr val="C00000"/>
                </a:solidFill>
              </a:rPr>
              <a:t>Первые ЭВМ 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ru-RU" sz="3800" b="1" dirty="0">
                <a:solidFill>
                  <a:srgbClr val="C00000"/>
                </a:solidFill>
              </a:rPr>
              <a:t>в Белорусском Государственном Университете</a:t>
            </a:r>
            <a:endParaRPr lang="en-US" sz="3800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97E59-7D67-47A0-9B6B-3AEC1C154C47}"/>
              </a:ext>
            </a:extLst>
          </p:cNvPr>
          <p:cNvSpPr txBox="1"/>
          <p:nvPr/>
        </p:nvSpPr>
        <p:spPr>
          <a:xfrm>
            <a:off x="2915816" y="44624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highlight>
                  <a:srgbClr val="FFFF00"/>
                </a:highlight>
              </a:rPr>
              <a:t>  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ru-RU" sz="3200" dirty="0">
                <a:solidFill>
                  <a:srgbClr val="FF0000"/>
                </a:solidFill>
                <a:highlight>
                  <a:srgbClr val="FFFF00"/>
                </a:highlight>
              </a:rPr>
              <a:t>История ЭВМ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  </a:t>
            </a:r>
            <a:r>
              <a:rPr lang="ru-RU" sz="3200" dirty="0">
                <a:solidFill>
                  <a:srgbClr val="FF0000"/>
                </a:solidFill>
                <a:highlight>
                  <a:srgbClr val="FFFF00"/>
                </a:highlight>
              </a:rPr>
              <a:t>   </a:t>
            </a:r>
            <a:endParaRPr lang="ru-BY" sz="32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02598"/>
            <a:ext cx="8856984" cy="966161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116" y="979031"/>
            <a:ext cx="3852890" cy="4907438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dirty="0"/>
              <a:t>В</a:t>
            </a:r>
            <a:r>
              <a:rPr lang="ru-BY" dirty="0"/>
              <a:t> комплект стандартной поставки ЭЦВМ </a:t>
            </a:r>
            <a:r>
              <a:rPr lang="ru-RU" dirty="0"/>
              <a:t>«</a:t>
            </a:r>
            <a:r>
              <a:rPr lang="ru-BY" dirty="0"/>
              <a:t>Минск-1</a:t>
            </a:r>
            <a:r>
              <a:rPr lang="ru-RU" dirty="0"/>
              <a:t>»</a:t>
            </a:r>
            <a:r>
              <a:rPr lang="ru-BY" dirty="0"/>
              <a:t> входила библиотека, содержащая около </a:t>
            </a:r>
            <a:br>
              <a:rPr lang="ru-RU" dirty="0"/>
            </a:br>
            <a:r>
              <a:rPr lang="ru-BY" b="1" dirty="0"/>
              <a:t>100 программ</a:t>
            </a:r>
            <a:r>
              <a:rPr lang="ru-BY" dirty="0"/>
              <a:t> с общим объемом 7 500 команд!</a:t>
            </a:r>
          </a:p>
          <a:p>
            <a:r>
              <a:rPr lang="ru-BY" dirty="0"/>
              <a:t>С компьютером поставлялись одни из первых в мире систем </a:t>
            </a:r>
            <a:r>
              <a:rPr lang="ru-BY" dirty="0" err="1"/>
              <a:t>автопрограммирования</a:t>
            </a:r>
            <a:r>
              <a:rPr lang="ru-BY" dirty="0"/>
              <a:t> — </a:t>
            </a:r>
            <a:r>
              <a:rPr lang="ru-BY" b="1" dirty="0"/>
              <a:t>трансляторы </a:t>
            </a:r>
            <a:br>
              <a:rPr lang="ru-RU" b="1" dirty="0"/>
            </a:br>
            <a:r>
              <a:rPr lang="ru-RU" b="1" dirty="0"/>
              <a:t>«</a:t>
            </a:r>
            <a:r>
              <a:rPr lang="ru-BY" b="1" dirty="0"/>
              <a:t>Автокод ИНЖЕНЕР</a:t>
            </a:r>
            <a:r>
              <a:rPr lang="ru-RU" b="1" dirty="0"/>
              <a:t>»</a:t>
            </a:r>
            <a:r>
              <a:rPr lang="ru-BY" b="1" dirty="0"/>
              <a:t> и </a:t>
            </a:r>
            <a:r>
              <a:rPr lang="ru-RU" b="1" dirty="0"/>
              <a:t>«</a:t>
            </a:r>
            <a:r>
              <a:rPr lang="ru-BY" b="1" dirty="0"/>
              <a:t>Автокод ЭКОНОМИСТ</a:t>
            </a:r>
            <a:r>
              <a:rPr lang="ru-RU" b="1" dirty="0"/>
              <a:t>»</a:t>
            </a:r>
            <a:r>
              <a:rPr lang="ru-BY" dirty="0"/>
              <a:t>. </a:t>
            </a:r>
            <a:endParaRPr lang="ru-RU" dirty="0"/>
          </a:p>
          <a:p>
            <a:r>
              <a:rPr lang="ru-RU" dirty="0"/>
              <a:t>Д</a:t>
            </a:r>
            <a:r>
              <a:rPr lang="ru-BY" dirty="0"/>
              <a:t>ля размещения</a:t>
            </a:r>
            <a:r>
              <a:rPr lang="ru-RU" dirty="0"/>
              <a:t> ЭВМ</a:t>
            </a:r>
            <a:r>
              <a:rPr lang="ru-BY" dirty="0"/>
              <a:t> требовалась весьма скромная площадь — около 4 квадратных метров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852EFA7-252D-4BE8-9935-5FAF7F6E985A}"/>
              </a:ext>
            </a:extLst>
          </p:cNvPr>
          <p:cNvSpPr txBox="1">
            <a:spLocks/>
          </p:cNvSpPr>
          <p:nvPr/>
        </p:nvSpPr>
        <p:spPr>
          <a:xfrm>
            <a:off x="4824026" y="979031"/>
            <a:ext cx="3564858" cy="4987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Модификации</a:t>
            </a:r>
          </a:p>
          <a:p>
            <a:r>
              <a:rPr lang="ru-BY" b="1" dirty="0">
                <a:solidFill>
                  <a:srgbClr val="0070C0"/>
                </a:solidFill>
              </a:rPr>
              <a:t>"Минск-11" </a:t>
            </a:r>
            <a:r>
              <a:rPr lang="ru-BY" dirty="0"/>
              <a:t>(1961) — для работы с сейсмической информацией и телеграфными линиями </a:t>
            </a:r>
            <a:endParaRPr lang="ru-RU" dirty="0"/>
          </a:p>
          <a:p>
            <a:r>
              <a:rPr lang="ru-BY" dirty="0"/>
              <a:t>"</a:t>
            </a:r>
            <a:r>
              <a:rPr lang="ru-BY" b="1" dirty="0">
                <a:solidFill>
                  <a:srgbClr val="0070C0"/>
                </a:solidFill>
              </a:rPr>
              <a:t>Минск-12" </a:t>
            </a:r>
            <a:r>
              <a:rPr lang="ru-BY" dirty="0"/>
              <a:t>(1962) — с вчетверо увеличенной внешней памятью на магнитной ленте </a:t>
            </a:r>
            <a:endParaRPr lang="ru-RU" dirty="0"/>
          </a:p>
          <a:p>
            <a:r>
              <a:rPr lang="ru-BY" b="1" dirty="0">
                <a:solidFill>
                  <a:srgbClr val="0070C0"/>
                </a:solidFill>
              </a:rPr>
              <a:t>"Минск-14" и "Минск-16" </a:t>
            </a:r>
            <a:r>
              <a:rPr lang="ru-BY" dirty="0"/>
              <a:t>предназначались для обработки метеорологической информации</a:t>
            </a:r>
            <a:endParaRPr lang="ru-RU" dirty="0"/>
          </a:p>
          <a:p>
            <a:r>
              <a:rPr lang="ru-BY" b="1" dirty="0">
                <a:solidFill>
                  <a:srgbClr val="0070C0"/>
                </a:solidFill>
              </a:rPr>
              <a:t>"Минск-100"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dirty="0"/>
              <a:t>– разработана </a:t>
            </a:r>
            <a:br>
              <a:rPr lang="ru-RU" dirty="0"/>
            </a:br>
            <a:r>
              <a:rPr lang="ru-RU" dirty="0"/>
              <a:t>п</a:t>
            </a:r>
            <a:r>
              <a:rPr lang="ru-BY" dirty="0"/>
              <a:t>о заказу МВД СССР </a:t>
            </a:r>
            <a:r>
              <a:rPr lang="ru-RU" dirty="0"/>
              <a:t>для </a:t>
            </a:r>
            <a:r>
              <a:rPr lang="ru-BY" dirty="0" err="1"/>
              <a:t>обслужива</a:t>
            </a:r>
            <a:r>
              <a:rPr lang="ru-RU" dirty="0" err="1"/>
              <a:t>ния</a:t>
            </a:r>
            <a:r>
              <a:rPr lang="ru-BY" dirty="0"/>
              <a:t> систем</a:t>
            </a:r>
            <a:r>
              <a:rPr lang="ru-RU" dirty="0"/>
              <a:t>ы</a:t>
            </a:r>
            <a:r>
              <a:rPr lang="ru-BY" dirty="0"/>
              <a:t> распознавания и хранения отпечатков пальцев, с оригинальным кодировщиком дактилоскопической информации </a:t>
            </a:r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30328DD-88CD-474C-942E-D6FF143FFD17}"/>
              </a:ext>
            </a:extLst>
          </p:cNvPr>
          <p:cNvSpPr/>
          <p:nvPr/>
        </p:nvSpPr>
        <p:spPr>
          <a:xfrm>
            <a:off x="222114" y="40988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BY" sz="2800" b="1" dirty="0">
                <a:solidFill>
                  <a:srgbClr val="0070C0"/>
                </a:solidFill>
              </a:rPr>
              <a:t>С 1960 по 1964 год было выпущено 230 ЭВМ </a:t>
            </a:r>
            <a:r>
              <a:rPr lang="ru-RU" sz="2800" b="1" dirty="0">
                <a:solidFill>
                  <a:srgbClr val="0070C0"/>
                </a:solidFill>
              </a:rPr>
              <a:t>«</a:t>
            </a:r>
            <a:r>
              <a:rPr lang="ru-BY" sz="2800" b="1" dirty="0">
                <a:solidFill>
                  <a:srgbClr val="0070C0"/>
                </a:solidFill>
              </a:rPr>
              <a:t>Минск-1</a:t>
            </a:r>
            <a:r>
              <a:rPr lang="ru-RU" sz="2800" b="1" dirty="0">
                <a:solidFill>
                  <a:srgbClr val="0070C0"/>
                </a:solidFill>
              </a:rPr>
              <a:t>»</a:t>
            </a:r>
            <a:r>
              <a:rPr lang="ru-BY" sz="2800" b="1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92563-5D21-4DD3-A1B3-73332D71F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86" y="0"/>
            <a:ext cx="8229600" cy="172819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В</a:t>
            </a:r>
            <a:r>
              <a:rPr lang="ru-BY" sz="3200" b="1" dirty="0">
                <a:solidFill>
                  <a:srgbClr val="0070C0"/>
                </a:solidFill>
              </a:rPr>
              <a:t>торо</a:t>
            </a:r>
            <a:r>
              <a:rPr lang="ru-RU" sz="3200" b="1" dirty="0">
                <a:solidFill>
                  <a:srgbClr val="0070C0"/>
                </a:solidFill>
              </a:rPr>
              <a:t>е</a:t>
            </a:r>
            <a:r>
              <a:rPr lang="ru-BY" sz="3200" b="1" dirty="0">
                <a:solidFill>
                  <a:srgbClr val="0070C0"/>
                </a:solidFill>
              </a:rPr>
              <a:t> </a:t>
            </a:r>
            <a:r>
              <a:rPr lang="ru-BY" sz="3200" b="1" dirty="0" err="1">
                <a:solidFill>
                  <a:srgbClr val="0070C0"/>
                </a:solidFill>
              </a:rPr>
              <a:t>поколени</a:t>
            </a:r>
            <a:r>
              <a:rPr lang="ru-RU" sz="3200" b="1" dirty="0">
                <a:solidFill>
                  <a:srgbClr val="0070C0"/>
                </a:solidFill>
              </a:rPr>
              <a:t>е</a:t>
            </a:r>
            <a:r>
              <a:rPr lang="ru-BY" sz="3200" b="1" dirty="0">
                <a:solidFill>
                  <a:srgbClr val="0070C0"/>
                </a:solidFill>
              </a:rPr>
              <a:t> ЭВМ 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000" b="1" dirty="0">
                <a:solidFill>
                  <a:srgbClr val="C00000"/>
                </a:solidFill>
              </a:rPr>
              <a:t>«</a:t>
            </a:r>
            <a:r>
              <a:rPr lang="ru-BY" sz="3000" b="1" dirty="0">
                <a:solidFill>
                  <a:srgbClr val="C00000"/>
                </a:solidFill>
              </a:rPr>
              <a:t>Минск-2</a:t>
            </a:r>
            <a:r>
              <a:rPr lang="ru-RU" sz="3000" b="1" dirty="0">
                <a:solidFill>
                  <a:srgbClr val="C00000"/>
                </a:solidFill>
              </a:rPr>
              <a:t>»- </a:t>
            </a:r>
            <a:r>
              <a:rPr lang="ru-BY" sz="3000" b="1" dirty="0" err="1">
                <a:solidFill>
                  <a:srgbClr val="C00000"/>
                </a:solidFill>
              </a:rPr>
              <a:t>перв</a:t>
            </a:r>
            <a:r>
              <a:rPr lang="ru-RU" sz="3000" b="1" dirty="0" err="1">
                <a:solidFill>
                  <a:srgbClr val="C00000"/>
                </a:solidFill>
              </a:rPr>
              <a:t>ая</a:t>
            </a:r>
            <a:r>
              <a:rPr lang="ru-BY" sz="3000" b="1" dirty="0">
                <a:solidFill>
                  <a:srgbClr val="C00000"/>
                </a:solidFill>
              </a:rPr>
              <a:t> </a:t>
            </a:r>
            <a:r>
              <a:rPr lang="ru-BY" sz="3000" b="1" dirty="0" err="1">
                <a:solidFill>
                  <a:srgbClr val="C00000"/>
                </a:solidFill>
              </a:rPr>
              <a:t>серийн</a:t>
            </a:r>
            <a:r>
              <a:rPr lang="ru-RU" sz="3000" b="1" dirty="0" err="1">
                <a:solidFill>
                  <a:srgbClr val="C00000"/>
                </a:solidFill>
              </a:rPr>
              <a:t>ая</a:t>
            </a:r>
            <a:r>
              <a:rPr lang="ru-BY" sz="3000" b="1" dirty="0">
                <a:solidFill>
                  <a:srgbClr val="C00000"/>
                </a:solidFill>
              </a:rPr>
              <a:t> полупроводников</a:t>
            </a:r>
            <a:r>
              <a:rPr lang="ru-RU" sz="3000" b="1" dirty="0" err="1">
                <a:solidFill>
                  <a:srgbClr val="C00000"/>
                </a:solidFill>
              </a:rPr>
              <a:t>ая</a:t>
            </a:r>
            <a:r>
              <a:rPr lang="ru-BY" sz="3000" b="1" dirty="0">
                <a:solidFill>
                  <a:srgbClr val="C00000"/>
                </a:solidFill>
              </a:rPr>
              <a:t> ЭВМ в Советском Союзе</a:t>
            </a:r>
            <a:endParaRPr lang="ru-BY" sz="30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7FA8D7-540C-4FCD-AE13-F631BCAA5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724" y="1628801"/>
            <a:ext cx="7909390" cy="46805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ts val="2500"/>
              </a:lnSpc>
              <a:spcBef>
                <a:spcPts val="0"/>
              </a:spcBef>
            </a:pPr>
            <a:r>
              <a:rPr lang="ru-RU" sz="2200" b="1" dirty="0"/>
              <a:t>ЭВМ серии «</a:t>
            </a:r>
            <a:r>
              <a:rPr lang="ru-BY" sz="2200" b="1" dirty="0"/>
              <a:t>Минск-2</a:t>
            </a:r>
            <a:r>
              <a:rPr lang="ru-RU" sz="2200" b="1" dirty="0"/>
              <a:t>»</a:t>
            </a:r>
            <a:r>
              <a:rPr lang="ru-BY" sz="2200" b="1" dirty="0"/>
              <a:t> </a:t>
            </a:r>
            <a:r>
              <a:rPr lang="ru-RU" sz="2200" b="1" dirty="0"/>
              <a:t>выпускались с 1964 года </a:t>
            </a:r>
            <a:br>
              <a:rPr lang="ru-RU" sz="2200" b="1" dirty="0"/>
            </a:br>
            <a:r>
              <a:rPr lang="ru-RU" sz="2200" dirty="0"/>
              <a:t>и </a:t>
            </a:r>
            <a:r>
              <a:rPr lang="ru-BY" sz="2200" dirty="0"/>
              <a:t>имел</a:t>
            </a:r>
            <a:r>
              <a:rPr lang="ru-RU" sz="2200" dirty="0"/>
              <a:t>и</a:t>
            </a:r>
            <a:r>
              <a:rPr lang="ru-BY" sz="2200" dirty="0"/>
              <a:t> быстродействие</a:t>
            </a:r>
            <a:r>
              <a:rPr lang="ru-RU" sz="2200" dirty="0"/>
              <a:t> </a:t>
            </a:r>
            <a:r>
              <a:rPr lang="ru-BY" sz="2200" dirty="0"/>
              <a:t>5-6 тысяч операций в секунду. </a:t>
            </a:r>
            <a:endParaRPr lang="ru-RU" sz="2200" dirty="0"/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lang="ru-RU" sz="2200" dirty="0"/>
              <a:t>В</a:t>
            </a:r>
            <a:r>
              <a:rPr lang="ru-BY" sz="2200" dirty="0"/>
              <a:t>се компьютеры в СССР работали только с цифровыми данными, а </a:t>
            </a:r>
            <a:r>
              <a:rPr lang="ru-RU" sz="2200" b="1" dirty="0"/>
              <a:t>«</a:t>
            </a:r>
            <a:r>
              <a:rPr lang="ru-BY" sz="2200" b="1" dirty="0"/>
              <a:t>Минск-2</a:t>
            </a:r>
            <a:r>
              <a:rPr lang="ru-RU" sz="2200" b="1" dirty="0"/>
              <a:t>»</a:t>
            </a:r>
            <a:r>
              <a:rPr lang="ru-BY" sz="2200" b="1" dirty="0"/>
              <a:t> позволял вводить и обрабатывать текстовую информацию</a:t>
            </a:r>
            <a:r>
              <a:rPr lang="ru-BY" sz="2200" dirty="0"/>
              <a:t>. </a:t>
            </a:r>
            <a:endParaRPr lang="ru-RU" sz="2200" dirty="0"/>
          </a:p>
          <a:p>
            <a:pPr>
              <a:spcBef>
                <a:spcPts val="0"/>
              </a:spcBef>
            </a:pPr>
            <a:r>
              <a:rPr lang="ru-RU" sz="2200" dirty="0"/>
              <a:t>Модель ЭВМ </a:t>
            </a:r>
            <a:r>
              <a:rPr lang="ru-BY" sz="2200" dirty="0"/>
              <a:t>"Минск-22"получи</a:t>
            </a:r>
            <a:r>
              <a:rPr lang="ru-RU" sz="2200" dirty="0"/>
              <a:t>ла</a:t>
            </a:r>
            <a:r>
              <a:rPr lang="ru-BY" sz="2200" dirty="0"/>
              <a:t> большую популярность при выполнении расчетов экономического характера.</a:t>
            </a:r>
            <a:r>
              <a:rPr lang="ru-RU" sz="2200" dirty="0"/>
              <a:t> </a:t>
            </a:r>
          </a:p>
          <a:p>
            <a:pPr>
              <a:spcBef>
                <a:spcPts val="0"/>
              </a:spcBef>
            </a:pPr>
            <a:r>
              <a:rPr lang="ru-RU" sz="2200" dirty="0"/>
              <a:t>Г</a:t>
            </a:r>
            <a:r>
              <a:rPr lang="ru-BY" sz="2200" dirty="0"/>
              <a:t>лавной задачей </a:t>
            </a:r>
            <a:r>
              <a:rPr lang="ru-RU" sz="2200" dirty="0"/>
              <a:t>модели </a:t>
            </a:r>
            <a:r>
              <a:rPr lang="ru-BY" sz="2200" dirty="0"/>
              <a:t>ЭВМ</a:t>
            </a:r>
            <a:r>
              <a:rPr lang="ru-RU" sz="2200" dirty="0"/>
              <a:t> «</a:t>
            </a:r>
            <a:r>
              <a:rPr lang="ru-BY" sz="2200" dirty="0"/>
              <a:t>Минск-23</a:t>
            </a:r>
            <a:r>
              <a:rPr lang="ru-RU" sz="2200" dirty="0"/>
              <a:t>», которая выпускалась с </a:t>
            </a:r>
            <a:r>
              <a:rPr lang="ru-BY" sz="2200" dirty="0"/>
              <a:t>1968 год</a:t>
            </a:r>
            <a:r>
              <a:rPr lang="ru-RU" sz="2200" dirty="0"/>
              <a:t>а, </a:t>
            </a:r>
            <a:r>
              <a:rPr lang="ru-BY" sz="2200" dirty="0"/>
              <a:t>была обработка больших</a:t>
            </a:r>
            <a:r>
              <a:rPr lang="ru-RU" sz="2200" dirty="0"/>
              <a:t> </a:t>
            </a:r>
            <a:r>
              <a:rPr lang="ru-BY" sz="2200" dirty="0"/>
              <a:t>информационных потоков</a:t>
            </a:r>
            <a:r>
              <a:rPr lang="ru-RU" sz="2200" dirty="0"/>
              <a:t>.</a:t>
            </a:r>
          </a:p>
          <a:p>
            <a:pPr>
              <a:spcBef>
                <a:spcPts val="0"/>
              </a:spcBef>
            </a:pPr>
            <a:r>
              <a:rPr lang="ru-BY" sz="2200" dirty="0"/>
              <a:t>В состав программного</a:t>
            </a:r>
            <a:r>
              <a:rPr lang="ru-RU" sz="2200" dirty="0"/>
              <a:t> </a:t>
            </a:r>
            <a:r>
              <a:rPr lang="ru-BY" sz="2200" dirty="0"/>
              <a:t>обеспечения машины</a:t>
            </a:r>
            <a:r>
              <a:rPr lang="en-US" sz="2200" dirty="0"/>
              <a:t> </a:t>
            </a:r>
            <a:r>
              <a:rPr lang="ru-RU" sz="2200" dirty="0"/>
              <a:t>«</a:t>
            </a:r>
            <a:r>
              <a:rPr lang="ru-BY" sz="2200" dirty="0"/>
              <a:t>Минск-23</a:t>
            </a:r>
            <a:r>
              <a:rPr lang="ru-RU" sz="2200" dirty="0"/>
              <a:t>»</a:t>
            </a:r>
            <a:r>
              <a:rPr lang="ru-BY" sz="2200" dirty="0"/>
              <a:t> </a:t>
            </a:r>
            <a:br>
              <a:rPr lang="ru-RU" sz="2200" dirty="0"/>
            </a:br>
            <a:r>
              <a:rPr lang="ru-BY" sz="2200" dirty="0">
                <a:solidFill>
                  <a:srgbClr val="C00000"/>
                </a:solidFill>
              </a:rPr>
              <a:t>входила первая в СССР</a:t>
            </a:r>
            <a:r>
              <a:rPr lang="ru-RU" sz="2200" dirty="0">
                <a:solidFill>
                  <a:srgbClr val="C00000"/>
                </a:solidFill>
              </a:rPr>
              <a:t> </a:t>
            </a:r>
            <a:r>
              <a:rPr lang="ru-BY" sz="2200" dirty="0">
                <a:solidFill>
                  <a:srgbClr val="C00000"/>
                </a:solidFill>
              </a:rPr>
              <a:t>операционная система </a:t>
            </a:r>
            <a:r>
              <a:rPr lang="ru-RU" sz="2200" dirty="0">
                <a:solidFill>
                  <a:srgbClr val="C00000"/>
                </a:solidFill>
              </a:rPr>
              <a:t>«</a:t>
            </a:r>
            <a:r>
              <a:rPr lang="ru-BY" sz="2200" dirty="0">
                <a:solidFill>
                  <a:srgbClr val="C00000"/>
                </a:solidFill>
              </a:rPr>
              <a:t>Диспетчер</a:t>
            </a:r>
            <a:r>
              <a:rPr lang="ru-RU" sz="2200" dirty="0">
                <a:solidFill>
                  <a:srgbClr val="C00000"/>
                </a:solidFill>
              </a:rPr>
              <a:t>»</a:t>
            </a:r>
            <a:r>
              <a:rPr lang="ru-BY" sz="2200" dirty="0"/>
              <a:t>. </a:t>
            </a:r>
            <a:endParaRPr lang="ru-RU" sz="2200" dirty="0"/>
          </a:p>
          <a:p>
            <a:pPr marL="0" indent="0" algn="ctr">
              <a:buNone/>
            </a:pPr>
            <a:r>
              <a:rPr lang="ru-BY" b="1" dirty="0">
                <a:solidFill>
                  <a:srgbClr val="0070C0"/>
                </a:solidFill>
              </a:rPr>
              <a:t>Всего </a:t>
            </a:r>
            <a:r>
              <a:rPr lang="ru-BY" b="1" dirty="0" err="1">
                <a:solidFill>
                  <a:srgbClr val="0070C0"/>
                </a:solidFill>
              </a:rPr>
              <a:t>выпу</a:t>
            </a:r>
            <a:r>
              <a:rPr lang="ru-RU" b="1" dirty="0" err="1">
                <a:solidFill>
                  <a:srgbClr val="0070C0"/>
                </a:solidFill>
              </a:rPr>
              <a:t>щено</a:t>
            </a:r>
            <a:r>
              <a:rPr lang="ru-BY" b="1" dirty="0">
                <a:solidFill>
                  <a:srgbClr val="0070C0"/>
                </a:solidFill>
              </a:rPr>
              <a:t> 852 ЭВМ </a:t>
            </a:r>
            <a:r>
              <a:rPr lang="ru-RU" b="1" dirty="0">
                <a:solidFill>
                  <a:srgbClr val="0070C0"/>
                </a:solidFill>
              </a:rPr>
              <a:t>«</a:t>
            </a:r>
            <a:r>
              <a:rPr lang="ru-BY" b="1" dirty="0">
                <a:solidFill>
                  <a:srgbClr val="0070C0"/>
                </a:solidFill>
              </a:rPr>
              <a:t>Минск-2/22</a:t>
            </a:r>
            <a:r>
              <a:rPr lang="ru-RU" b="1" dirty="0">
                <a:solidFill>
                  <a:srgbClr val="0070C0"/>
                </a:solidFill>
              </a:rPr>
              <a:t>»</a:t>
            </a:r>
            <a:endParaRPr lang="ru-BY" b="1" dirty="0">
              <a:solidFill>
                <a:srgbClr val="0070C0"/>
              </a:solidFill>
            </a:endParaRP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655486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92563-5D21-4DD3-A1B3-73332D71F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324"/>
            <a:ext cx="8229600" cy="65403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ЭВМ </a:t>
            </a:r>
            <a:r>
              <a:rPr lang="ru-BY" sz="3200" b="1" dirty="0">
                <a:solidFill>
                  <a:srgbClr val="0070C0"/>
                </a:solidFill>
              </a:rPr>
              <a:t>второго поколения  </a:t>
            </a:r>
            <a:r>
              <a:rPr lang="ru-RU" sz="3200" b="1" dirty="0">
                <a:solidFill>
                  <a:srgbClr val="0070C0"/>
                </a:solidFill>
              </a:rPr>
              <a:t>«</a:t>
            </a:r>
            <a:r>
              <a:rPr lang="ru-BY" sz="3200" b="1" dirty="0">
                <a:solidFill>
                  <a:srgbClr val="0070C0"/>
                </a:solidFill>
              </a:rPr>
              <a:t>Минск-2</a:t>
            </a:r>
            <a:r>
              <a:rPr lang="ru-RU" sz="3200" b="1" dirty="0">
                <a:solidFill>
                  <a:srgbClr val="0070C0"/>
                </a:solidFill>
              </a:rPr>
              <a:t>2»</a:t>
            </a:r>
            <a:endParaRPr lang="ru-BY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7FA8D7-540C-4FCD-AE13-F631BCAA5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317" y="647894"/>
            <a:ext cx="6768752" cy="836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В 1964 году в вычислительном центре БГУ была установлена ЭВМ «Минск-22»</a:t>
            </a:r>
            <a:endParaRPr lang="ru-BY" sz="2400" b="1" dirty="0">
              <a:solidFill>
                <a:srgbClr val="C00000"/>
              </a:solidFill>
            </a:endParaRPr>
          </a:p>
          <a:p>
            <a:endParaRPr lang="ru-BY" sz="2600" dirty="0"/>
          </a:p>
          <a:p>
            <a:endParaRPr lang="ru-BY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CFD22C-916E-486E-80CC-5ECC45AF75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3543815" cy="4691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77A9BA-BAA0-48A9-ABBC-E05589E7488F}"/>
              </a:ext>
            </a:extLst>
          </p:cNvPr>
          <p:cNvSpPr txBox="1"/>
          <p:nvPr/>
        </p:nvSpPr>
        <p:spPr>
          <a:xfrm>
            <a:off x="683568" y="1484784"/>
            <a:ext cx="41636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BY" sz="16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Студентки математического факультета БГУ С. Беляева, </a:t>
            </a:r>
            <a:br>
              <a:rPr lang="ru-RU" altLang="ru-BY" sz="16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altLang="ru-BY" sz="16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И. </a:t>
            </a:r>
            <a:r>
              <a:rPr lang="ru-RU" altLang="ru-BY" sz="16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Попковская</a:t>
            </a:r>
            <a:r>
              <a:rPr lang="ru-RU" altLang="ru-BY" sz="16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на практических занятиях в Вычислительном Центре. </a:t>
            </a:r>
            <a:br>
              <a:rPr lang="ru-RU" altLang="ru-BY" sz="16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altLang="ru-BY" sz="16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24 октября </a:t>
            </a:r>
            <a:r>
              <a:rPr lang="ru-RU" altLang="ru-BY" sz="1600" i="1" dirty="0">
                <a:solidFill>
                  <a:srgbClr val="0070C0"/>
                </a:solidFill>
                <a:latin typeface="Arial" panose="020B0604020202020204" pitchFamily="34" charset="0"/>
              </a:rPr>
              <a:t>1966 г. , ЭВМ «Минск-22»</a:t>
            </a:r>
          </a:p>
          <a:p>
            <a:endParaRPr lang="ru-BY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B6783E9-4CBC-47CC-B0EF-6343ADEB007C}"/>
              </a:ext>
            </a:extLst>
          </p:cNvPr>
          <p:cNvSpPr/>
          <p:nvPr/>
        </p:nvSpPr>
        <p:spPr>
          <a:xfrm>
            <a:off x="580642" y="3036491"/>
            <a:ext cx="4351398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BY" dirty="0"/>
              <a:t>На базе </a:t>
            </a:r>
            <a:r>
              <a:rPr lang="ru-RU" dirty="0"/>
              <a:t>модификации </a:t>
            </a:r>
            <a:r>
              <a:rPr lang="ru-BY" dirty="0"/>
              <a:t>"Минск-23" создали автоматизированные системы </a:t>
            </a:r>
            <a:br>
              <a:rPr lang="ru-RU" dirty="0"/>
            </a:br>
            <a:r>
              <a:rPr lang="ru-BY" dirty="0"/>
              <a:t>управления московского объединения </a:t>
            </a:r>
            <a:r>
              <a:rPr lang="ru-RU" dirty="0"/>
              <a:t>«</a:t>
            </a:r>
            <a:r>
              <a:rPr lang="ru-BY" dirty="0" err="1"/>
              <a:t>Мосмолоко</a:t>
            </a:r>
            <a:r>
              <a:rPr lang="ru-RU" dirty="0"/>
              <a:t>»</a:t>
            </a:r>
            <a:r>
              <a:rPr lang="ru-BY" dirty="0"/>
              <a:t>, </a:t>
            </a:r>
            <a:br>
              <a:rPr lang="ru-RU" dirty="0"/>
            </a:br>
            <a:r>
              <a:rPr lang="ru-BY" dirty="0"/>
              <a:t>продажи и резервирования билетов "Аэрофлота".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</a:t>
            </a:r>
            <a:r>
              <a:rPr lang="ru-BY" dirty="0" err="1"/>
              <a:t>ве</a:t>
            </a:r>
            <a:r>
              <a:rPr lang="ru-BY" dirty="0"/>
              <a:t> модификации </a:t>
            </a:r>
            <a:r>
              <a:rPr lang="ru-RU" dirty="0"/>
              <a:t>«</a:t>
            </a:r>
            <a:r>
              <a:rPr lang="ru-BY" dirty="0"/>
              <a:t>Минск-26</a:t>
            </a:r>
            <a:r>
              <a:rPr lang="ru-RU" dirty="0"/>
              <a:t>»</a:t>
            </a:r>
            <a:r>
              <a:rPr lang="ru-BY" dirty="0"/>
              <a:t> и </a:t>
            </a:r>
            <a:r>
              <a:rPr lang="ru-RU" dirty="0"/>
              <a:t>«</a:t>
            </a:r>
            <a:r>
              <a:rPr lang="ru-BY" dirty="0"/>
              <a:t>Минск</a:t>
            </a:r>
            <a:r>
              <a:rPr lang="ru-RU" dirty="0"/>
              <a:t>-</a:t>
            </a:r>
            <a:r>
              <a:rPr lang="ru-BY" dirty="0"/>
              <a:t>27</a:t>
            </a:r>
            <a:r>
              <a:rPr lang="ru-RU" dirty="0"/>
              <a:t>» </a:t>
            </a:r>
            <a:r>
              <a:rPr lang="ru-BY" dirty="0"/>
              <a:t>предназначались для обработки данных, полученных с метеорологических ракет и спутников Земли "Метеор".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898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384CE-89AB-4802-BDDB-1986740E2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ЭВМ «Минск</a:t>
            </a:r>
            <a:r>
              <a:rPr lang="en-US" sz="3600" b="1" dirty="0">
                <a:solidFill>
                  <a:srgbClr val="C00000"/>
                </a:solidFill>
              </a:rPr>
              <a:t>-</a:t>
            </a:r>
            <a:r>
              <a:rPr lang="ru-RU" sz="3600" b="1" dirty="0">
                <a:solidFill>
                  <a:srgbClr val="C00000"/>
                </a:solidFill>
              </a:rPr>
              <a:t>23»</a:t>
            </a:r>
            <a:endParaRPr lang="ru-BY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A0A5C8-7C35-4CFB-BEEC-72A00E2A3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000" y="713306"/>
            <a:ext cx="7128792" cy="44859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400" b="1" dirty="0">
                <a:solidFill>
                  <a:srgbClr val="C00000"/>
                </a:solidFill>
              </a:rPr>
              <a:t>ЭВМ «Минск-23» установлена в БГУ в 1969 году</a:t>
            </a:r>
          </a:p>
          <a:p>
            <a:endParaRPr lang="ru-BY" sz="2400" dirty="0"/>
          </a:p>
          <a:p>
            <a:pPr marL="0" indent="0">
              <a:buNone/>
            </a:pPr>
            <a:endParaRPr lang="ru-BY" sz="2800" i="1" dirty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6FE167-D404-4399-9F43-B4210171C1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96" y="2367459"/>
            <a:ext cx="3510661" cy="3744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F92821-339D-441A-8C69-49AF64C4EAB7}"/>
              </a:ext>
            </a:extLst>
          </p:cNvPr>
          <p:cNvSpPr txBox="1"/>
          <p:nvPr/>
        </p:nvSpPr>
        <p:spPr>
          <a:xfrm>
            <a:off x="5264442" y="1161899"/>
            <a:ext cx="3393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srgbClr val="0070C0"/>
                </a:solidFill>
              </a:rPr>
              <a:t>Преподаватели ФПМ </a:t>
            </a:r>
            <a:r>
              <a:rPr lang="ru-RU" sz="1600" i="1" dirty="0" err="1">
                <a:solidFill>
                  <a:srgbClr val="0070C0"/>
                </a:solidFill>
              </a:rPr>
              <a:t>Ролич</a:t>
            </a:r>
            <a:r>
              <a:rPr lang="en-US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>
                <a:solidFill>
                  <a:srgbClr val="0070C0"/>
                </a:solidFill>
              </a:rPr>
              <a:t>Ч.Н., </a:t>
            </a:r>
            <a:r>
              <a:rPr lang="ru-RU" sz="1600" i="1" dirty="0" err="1">
                <a:solidFill>
                  <a:srgbClr val="0070C0"/>
                </a:solidFill>
              </a:rPr>
              <a:t>Золотаревич</a:t>
            </a:r>
            <a:r>
              <a:rPr lang="ru-RU" sz="1600" i="1" dirty="0">
                <a:solidFill>
                  <a:srgbClr val="0070C0"/>
                </a:solidFill>
              </a:rPr>
              <a:t> Л.А. и инженер-электроник </a:t>
            </a:r>
            <a:r>
              <a:rPr lang="ru-RU" sz="1600" i="1" dirty="0" err="1">
                <a:solidFill>
                  <a:srgbClr val="0070C0"/>
                </a:solidFill>
              </a:rPr>
              <a:t>Кацнельсон</a:t>
            </a:r>
            <a:r>
              <a:rPr lang="ru-RU" sz="1600" i="1" dirty="0">
                <a:solidFill>
                  <a:srgbClr val="0070C0"/>
                </a:solidFill>
              </a:rPr>
              <a:t> за работой на ЭВМ «Минск-23», </a:t>
            </a:r>
            <a:r>
              <a:rPr lang="en-US" sz="1600" i="1" dirty="0">
                <a:solidFill>
                  <a:srgbClr val="0070C0"/>
                </a:solidFill>
              </a:rPr>
              <a:t>1973 </a:t>
            </a:r>
            <a:r>
              <a:rPr lang="ru-RU" sz="1600" i="1" dirty="0">
                <a:solidFill>
                  <a:srgbClr val="0070C0"/>
                </a:solidFill>
              </a:rPr>
              <a:t>год</a:t>
            </a:r>
            <a:endParaRPr lang="ru-BY" sz="1600" i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56ADBA-EB21-40B1-918A-5B8C3CEB8D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3" y="1268868"/>
            <a:ext cx="4839944" cy="3028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907EF52B-9F07-43A9-B01D-BA940883F2B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714348" y="4328478"/>
            <a:ext cx="458901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BY" sz="1600" i="1" dirty="0">
                <a:solidFill>
                  <a:srgbClr val="0070C0"/>
                </a:solidFill>
              </a:rPr>
              <a:t>За наладкой ЭВМ «Минск – 23». </a:t>
            </a:r>
            <a:br>
              <a:rPr lang="ru-RU" altLang="ru-BY" sz="1600" i="1" dirty="0">
                <a:solidFill>
                  <a:srgbClr val="0070C0"/>
                </a:solidFill>
              </a:rPr>
            </a:br>
            <a:r>
              <a:rPr lang="ru-RU" altLang="ru-BY" sz="1600" i="1" dirty="0">
                <a:solidFill>
                  <a:srgbClr val="0070C0"/>
                </a:solidFill>
              </a:rPr>
              <a:t>Слева направо: зав. отделом подготовки и программирования задач Рута Л.А., </a:t>
            </a:r>
            <a:br>
              <a:rPr lang="ru-RU" altLang="ru-BY" sz="1600" i="1" dirty="0">
                <a:solidFill>
                  <a:srgbClr val="0070C0"/>
                </a:solidFill>
              </a:rPr>
            </a:br>
            <a:r>
              <a:rPr lang="ru-RU" altLang="ru-BY" sz="1600" i="1" dirty="0">
                <a:solidFill>
                  <a:srgbClr val="0070C0"/>
                </a:solidFill>
              </a:rPr>
              <a:t>зав. отделом эксплуатации ЭВМ Афанасьев Г.К., начальник ВЦ доцент Оранский А.М., </a:t>
            </a:r>
            <a:br>
              <a:rPr lang="ru-RU" altLang="ru-BY" sz="1600" i="1" dirty="0">
                <a:solidFill>
                  <a:srgbClr val="0070C0"/>
                </a:solidFill>
              </a:rPr>
            </a:br>
            <a:r>
              <a:rPr lang="ru-RU" altLang="ru-BY" sz="1600" i="1" dirty="0">
                <a:solidFill>
                  <a:srgbClr val="0070C0"/>
                </a:solidFill>
              </a:rPr>
              <a:t>зав. отделом научно-исследовательской лаборатории Коновалов Я.В., 1970 г. </a:t>
            </a:r>
          </a:p>
        </p:txBody>
      </p:sp>
      <p:sp>
        <p:nvSpPr>
          <p:cNvPr id="4" name="Стрелка: вверх 3">
            <a:extLst>
              <a:ext uri="{FF2B5EF4-FFF2-40B4-BE49-F238E27FC236}">
                <a16:creationId xmlns:a16="http://schemas.microsoft.com/office/drawing/2014/main" id="{C8CC2C04-D7C6-4350-98F5-8CA881EA28C2}"/>
              </a:ext>
            </a:extLst>
          </p:cNvPr>
          <p:cNvSpPr/>
          <p:nvPr/>
        </p:nvSpPr>
        <p:spPr>
          <a:xfrm rot="9461087">
            <a:off x="5393862" y="2085782"/>
            <a:ext cx="137736" cy="432048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0" name="Стрелка: вверх 9">
            <a:extLst>
              <a:ext uri="{FF2B5EF4-FFF2-40B4-BE49-F238E27FC236}">
                <a16:creationId xmlns:a16="http://schemas.microsoft.com/office/drawing/2014/main" id="{B52ACF4B-C9B2-458E-9C58-F067AAEA4528}"/>
              </a:ext>
            </a:extLst>
          </p:cNvPr>
          <p:cNvSpPr/>
          <p:nvPr/>
        </p:nvSpPr>
        <p:spPr>
          <a:xfrm rot="20101161">
            <a:off x="4349477" y="4112454"/>
            <a:ext cx="137736" cy="432048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66061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8083D-5E09-4DD9-BB7B-4A4E15492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94459"/>
            <a:ext cx="8229600" cy="654032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ru-RU" sz="2800" b="1" dirty="0">
                <a:solidFill>
                  <a:srgbClr val="0070C0"/>
                </a:solidFill>
              </a:rPr>
              <a:t>«</a:t>
            </a:r>
            <a:r>
              <a:rPr lang="ru-BY" sz="2800" b="1" dirty="0">
                <a:solidFill>
                  <a:srgbClr val="0070C0"/>
                </a:solidFill>
              </a:rPr>
              <a:t>Минск-32</a:t>
            </a:r>
            <a:r>
              <a:rPr lang="ru-RU" sz="2800" b="1" dirty="0">
                <a:solidFill>
                  <a:srgbClr val="0070C0"/>
                </a:solidFill>
              </a:rPr>
              <a:t>» - с</a:t>
            </a:r>
            <a:r>
              <a:rPr lang="ru-BY" sz="2800" b="1" dirty="0" err="1">
                <a:solidFill>
                  <a:srgbClr val="0070C0"/>
                </a:solidFill>
              </a:rPr>
              <a:t>амы</a:t>
            </a:r>
            <a:r>
              <a:rPr lang="ru-RU" sz="2800" b="1" dirty="0">
                <a:solidFill>
                  <a:srgbClr val="0070C0"/>
                </a:solidFill>
              </a:rPr>
              <a:t>й</a:t>
            </a:r>
            <a:r>
              <a:rPr lang="ru-BY" sz="2800" b="1" dirty="0">
                <a:solidFill>
                  <a:srgbClr val="0070C0"/>
                </a:solidFill>
              </a:rPr>
              <a:t> </a:t>
            </a:r>
            <a:r>
              <a:rPr lang="ru-BY" sz="2800" b="1" dirty="0" err="1">
                <a:solidFill>
                  <a:srgbClr val="0070C0"/>
                </a:solidFill>
              </a:rPr>
              <a:t>массовы</a:t>
            </a:r>
            <a:r>
              <a:rPr lang="ru-RU" sz="2800" b="1" dirty="0">
                <a:solidFill>
                  <a:srgbClr val="0070C0"/>
                </a:solidFill>
              </a:rPr>
              <a:t>й</a:t>
            </a:r>
            <a:r>
              <a:rPr lang="ru-BY" sz="2800" b="1" dirty="0">
                <a:solidFill>
                  <a:srgbClr val="0070C0"/>
                </a:solidFill>
              </a:rPr>
              <a:t> </a:t>
            </a:r>
            <a:r>
              <a:rPr lang="ru-BY" sz="2800" b="1" dirty="0" err="1">
                <a:solidFill>
                  <a:srgbClr val="0070C0"/>
                </a:solidFill>
              </a:rPr>
              <a:t>советски</a:t>
            </a:r>
            <a:r>
              <a:rPr lang="ru-RU" sz="2800" b="1" dirty="0">
                <a:solidFill>
                  <a:srgbClr val="0070C0"/>
                </a:solidFill>
              </a:rPr>
              <a:t>й</a:t>
            </a:r>
            <a:r>
              <a:rPr lang="ru-BY" sz="2800" b="1" dirty="0">
                <a:solidFill>
                  <a:srgbClr val="0070C0"/>
                </a:solidFill>
              </a:rPr>
              <a:t> компьютер второго поколения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1AB372-8D29-46EB-99F7-C034DC568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56" y="748492"/>
            <a:ext cx="7774688" cy="543302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ru-RU" sz="2600" b="1" dirty="0"/>
          </a:p>
          <a:p>
            <a:r>
              <a:rPr lang="ru-BY" sz="2600" b="1" dirty="0"/>
              <a:t>С 1968 по 1975 год было выпущено </a:t>
            </a:r>
            <a:br>
              <a:rPr lang="ru-RU" sz="2600" b="1" dirty="0"/>
            </a:br>
            <a:r>
              <a:rPr lang="ru-BY" sz="2600" b="1" dirty="0"/>
              <a:t>почти 3 тысячи</a:t>
            </a:r>
            <a:r>
              <a:rPr lang="ru-RU" sz="2600" b="1" dirty="0"/>
              <a:t> </a:t>
            </a:r>
            <a:r>
              <a:rPr lang="ru-BY" sz="2600" b="1" dirty="0"/>
              <a:t>машин</a:t>
            </a:r>
            <a:r>
              <a:rPr lang="ru-RU" sz="2600" dirty="0"/>
              <a:t> </a:t>
            </a:r>
            <a:r>
              <a:rPr lang="ru-RU" sz="2600" b="1" dirty="0"/>
              <a:t>«Минск-32».</a:t>
            </a:r>
            <a:r>
              <a:rPr lang="ru-BY" sz="2600" b="1" dirty="0"/>
              <a:t> </a:t>
            </a:r>
            <a:endParaRPr lang="ru-RU" sz="2600" b="1" dirty="0"/>
          </a:p>
          <a:p>
            <a:r>
              <a:rPr lang="ru-BY" sz="2600" dirty="0"/>
              <a:t>Быстродействие "Минск-32" составляло </a:t>
            </a:r>
            <a:br>
              <a:rPr lang="ru-RU" sz="2600" dirty="0"/>
            </a:br>
            <a:r>
              <a:rPr lang="ru-BY" sz="2600" b="1" dirty="0"/>
              <a:t>30-35 тысяч операций в секунду</a:t>
            </a:r>
            <a:r>
              <a:rPr lang="ru-BY" sz="2600" dirty="0"/>
              <a:t>. </a:t>
            </a:r>
            <a:endParaRPr lang="ru-RU" sz="2600" dirty="0"/>
          </a:p>
          <a:p>
            <a:r>
              <a:rPr lang="ru-BY" sz="2600" dirty="0"/>
              <a:t>В </a:t>
            </a:r>
            <a:r>
              <a:rPr lang="ru-RU" sz="2600" dirty="0"/>
              <a:t>«Минск-32»</a:t>
            </a:r>
            <a:r>
              <a:rPr lang="ru-BY" sz="2600" dirty="0"/>
              <a:t> сочетались относительно </a:t>
            </a:r>
            <a:br>
              <a:rPr lang="ru-RU" sz="2600" dirty="0"/>
            </a:br>
            <a:r>
              <a:rPr lang="ru-BY" sz="2600" dirty="0"/>
              <a:t>низкая стоимость, универсальность, </a:t>
            </a:r>
            <a:br>
              <a:rPr lang="ru-RU" sz="2600" dirty="0"/>
            </a:br>
            <a:r>
              <a:rPr lang="ru-BY" sz="2600" dirty="0"/>
              <a:t>простота в эксплуатации, высокая </a:t>
            </a:r>
            <a:br>
              <a:rPr lang="ru-RU" sz="2600" dirty="0"/>
            </a:br>
            <a:r>
              <a:rPr lang="ru-BY" sz="2600" dirty="0"/>
              <a:t>технологичность производства. </a:t>
            </a:r>
            <a:endParaRPr lang="ru-RU" sz="2600" dirty="0"/>
          </a:p>
          <a:p>
            <a:r>
              <a:rPr lang="ru-BY" sz="2600" dirty="0"/>
              <a:t>Впервые в практике электронного </a:t>
            </a:r>
            <a:br>
              <a:rPr lang="ru-RU" sz="2600" dirty="0"/>
            </a:br>
            <a:r>
              <a:rPr lang="ru-BY" sz="2600" dirty="0"/>
              <a:t>машиностроения сборка и электромонтаж </a:t>
            </a:r>
            <a:br>
              <a:rPr lang="ru-RU" sz="2600" dirty="0"/>
            </a:br>
            <a:r>
              <a:rPr lang="ru-BY" sz="2600" dirty="0"/>
              <a:t>компьютеров были поставлены на </a:t>
            </a:r>
            <a:r>
              <a:rPr lang="ru-BY" sz="2600" b="1" dirty="0"/>
              <a:t>конвейер</a:t>
            </a:r>
            <a:r>
              <a:rPr lang="ru-BY" sz="2800" dirty="0"/>
              <a:t>. </a:t>
            </a:r>
            <a:endParaRPr lang="ru-RU" sz="2800" dirty="0"/>
          </a:p>
          <a:p>
            <a:r>
              <a:rPr lang="ru-BY" sz="2600" b="1" dirty="0"/>
              <a:t>На совещании СЭВ</a:t>
            </a:r>
            <a:r>
              <a:rPr lang="ru-RU" sz="2600" b="1" dirty="0"/>
              <a:t> </a:t>
            </a:r>
            <a:r>
              <a:rPr lang="ru-RU" sz="2600" dirty="0"/>
              <a:t>(Совет экономической взаимопомощи)</a:t>
            </a:r>
            <a:r>
              <a:rPr lang="ru-BY" sz="2600" dirty="0"/>
              <a:t> </a:t>
            </a:r>
            <a:br>
              <a:rPr lang="ru-RU" sz="2600" dirty="0"/>
            </a:br>
            <a:r>
              <a:rPr lang="ru-BY" sz="2600" dirty="0"/>
              <a:t>в Будапеште в 1972 г. </a:t>
            </a:r>
            <a:br>
              <a:rPr lang="ru-RU" sz="2600" dirty="0"/>
            </a:br>
            <a:r>
              <a:rPr lang="ru-BY" sz="2600" dirty="0">
                <a:solidFill>
                  <a:srgbClr val="FF0000"/>
                </a:solidFill>
              </a:rPr>
              <a:t>ЭЦВМ «Минск-32», была признана базовой для организации А</a:t>
            </a:r>
            <a:r>
              <a:rPr lang="ru-RU" sz="2600" dirty="0" err="1">
                <a:solidFill>
                  <a:srgbClr val="FF0000"/>
                </a:solidFill>
              </a:rPr>
              <a:t>втоматизированных</a:t>
            </a:r>
            <a:r>
              <a:rPr lang="ru-RU" sz="2600" dirty="0">
                <a:solidFill>
                  <a:srgbClr val="FF0000"/>
                </a:solidFill>
              </a:rPr>
              <a:t> </a:t>
            </a:r>
            <a:r>
              <a:rPr lang="ru-BY" sz="2600" dirty="0">
                <a:solidFill>
                  <a:srgbClr val="FF0000"/>
                </a:solidFill>
              </a:rPr>
              <a:t>С</a:t>
            </a:r>
            <a:r>
              <a:rPr lang="ru-RU" sz="2600" dirty="0" err="1">
                <a:solidFill>
                  <a:srgbClr val="FF0000"/>
                </a:solidFill>
              </a:rPr>
              <a:t>истем</a:t>
            </a:r>
            <a:r>
              <a:rPr lang="ru-RU" sz="2600" dirty="0">
                <a:solidFill>
                  <a:srgbClr val="FF0000"/>
                </a:solidFill>
              </a:rPr>
              <a:t> </a:t>
            </a:r>
            <a:r>
              <a:rPr lang="ru-BY" sz="2600" dirty="0">
                <a:solidFill>
                  <a:srgbClr val="FF0000"/>
                </a:solidFill>
              </a:rPr>
              <a:t>У</a:t>
            </a:r>
            <a:r>
              <a:rPr lang="ru-RU" sz="2600" dirty="0">
                <a:solidFill>
                  <a:srgbClr val="FF0000"/>
                </a:solidFill>
              </a:rPr>
              <a:t>правления</a:t>
            </a:r>
            <a:r>
              <a:rPr lang="ru-BY" sz="2600" dirty="0">
                <a:solidFill>
                  <a:srgbClr val="FF0000"/>
                </a:solidFill>
              </a:rPr>
              <a:t> в странах СЭВ</a:t>
            </a:r>
            <a:r>
              <a:rPr lang="ru-BY" sz="2800" dirty="0"/>
              <a:t>.</a:t>
            </a:r>
          </a:p>
          <a:p>
            <a:endParaRPr lang="ru-BY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983F18-4D93-435C-8833-CCCDB9FB73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65" y="748491"/>
            <a:ext cx="1942040" cy="3067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4590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4BF3F-2F89-41DB-84B9-11FD8F73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338" y="-16319"/>
            <a:ext cx="6488888" cy="65403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ЭВМ «Минск-32» в БГУ</a:t>
            </a:r>
            <a:endParaRPr lang="ru-BY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326AA8-2D26-40FB-A771-4B454CAE3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78620"/>
            <a:ext cx="8266463" cy="113821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ts val="2200"/>
              </a:lnSpc>
            </a:pPr>
            <a:r>
              <a:rPr lang="ru-RU" sz="4200" b="1" dirty="0">
                <a:solidFill>
                  <a:srgbClr val="3969F1"/>
                </a:solidFill>
              </a:rPr>
              <a:t>1 апреля 1970 года </a:t>
            </a:r>
            <a:r>
              <a:rPr lang="ru-RU" sz="4200" dirty="0">
                <a:solidFill>
                  <a:srgbClr val="3969F1"/>
                </a:solidFill>
              </a:rPr>
              <a:t>на базе трёх кафедр математического факультета </a:t>
            </a:r>
            <a:r>
              <a:rPr lang="ru-RU" sz="4200" b="1" dirty="0">
                <a:solidFill>
                  <a:srgbClr val="3969F1"/>
                </a:solidFill>
              </a:rPr>
              <a:t>создан Факультет Прикладной Математики, </a:t>
            </a:r>
            <a:r>
              <a:rPr lang="ru-RU" sz="4200" dirty="0">
                <a:solidFill>
                  <a:srgbClr val="3969F1"/>
                </a:solidFill>
              </a:rPr>
              <a:t>декан проф. </a:t>
            </a:r>
            <a:r>
              <a:rPr lang="ru-RU" sz="4200" dirty="0" err="1">
                <a:solidFill>
                  <a:srgbClr val="3969F1"/>
                </a:solidFill>
              </a:rPr>
              <a:t>Е.А.Иванов</a:t>
            </a:r>
            <a:endParaRPr lang="ru-RU" sz="4200" dirty="0">
              <a:solidFill>
                <a:srgbClr val="3969F1"/>
              </a:solidFill>
            </a:endParaRPr>
          </a:p>
          <a:p>
            <a:pPr>
              <a:lnSpc>
                <a:spcPts val="2200"/>
              </a:lnSpc>
            </a:pPr>
            <a:r>
              <a:rPr lang="ru-RU" sz="4200" dirty="0"/>
              <a:t>ВЦ включён в состав ФПМ, директор – к.ф.-</a:t>
            </a:r>
            <a:r>
              <a:rPr lang="ru-RU" sz="4200" dirty="0" err="1"/>
              <a:t>м.наук</a:t>
            </a:r>
            <a:r>
              <a:rPr lang="ru-RU" sz="4200" dirty="0"/>
              <a:t> </a:t>
            </a:r>
            <a:r>
              <a:rPr lang="ru-RU" sz="4200" dirty="0" err="1"/>
              <a:t>А.А.Пальцев</a:t>
            </a:r>
            <a:endParaRPr lang="ru-BY" sz="4200" dirty="0"/>
          </a:p>
          <a:p>
            <a:endParaRPr lang="ru-RU" dirty="0"/>
          </a:p>
          <a:p>
            <a:endParaRPr lang="ru-BY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F319047-6D3E-49D8-B39E-989C040C98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82" y="1903693"/>
            <a:ext cx="2801872" cy="2893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A0F563D-1A7B-42DE-AC04-E6E830EE26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87097"/>
            <a:ext cx="2780600" cy="2692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3AEA2E-137F-47B3-8989-43C67330A0C4}"/>
              </a:ext>
            </a:extLst>
          </p:cNvPr>
          <p:cNvSpPr txBox="1"/>
          <p:nvPr/>
        </p:nvSpPr>
        <p:spPr>
          <a:xfrm>
            <a:off x="728807" y="1875041"/>
            <a:ext cx="5139337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000" b="1" dirty="0"/>
              <a:t>В 1971 в БГУ установлена ЭВМ «Минск-32».</a:t>
            </a:r>
            <a:endParaRPr lang="ru-BY" sz="2000" b="1" dirty="0"/>
          </a:p>
          <a:p>
            <a:pPr>
              <a:lnSpc>
                <a:spcPts val="2200"/>
              </a:lnSpc>
            </a:pPr>
            <a:r>
              <a:rPr lang="ru-RU" dirty="0"/>
              <a:t>Обслуживанием и управлением ЭВМ занимались инженеры-электроники и операторы, программисты приходили тестировать программы в машинный зал по расписанию</a:t>
            </a:r>
            <a:r>
              <a:rPr lang="ru-RU" dirty="0">
                <a:solidFill>
                  <a:srgbClr val="0070C0"/>
                </a:solidFill>
              </a:rPr>
              <a:t>.</a:t>
            </a:r>
            <a:endParaRPr lang="ru-BY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5EAF2C-C43F-41ED-A78E-234FFF8D4C99}"/>
              </a:ext>
            </a:extLst>
          </p:cNvPr>
          <p:cNvSpPr txBox="1"/>
          <p:nvPr/>
        </p:nvSpPr>
        <p:spPr>
          <a:xfrm>
            <a:off x="3707904" y="4565046"/>
            <a:ext cx="38884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rgbClr val="0070C0"/>
                </a:solidFill>
              </a:rPr>
              <a:t>Фото 1974 года</a:t>
            </a:r>
            <a:r>
              <a:rPr lang="en-US" sz="1600" i="1" dirty="0">
                <a:solidFill>
                  <a:srgbClr val="0070C0"/>
                </a:solidFill>
              </a:rPr>
              <a:t>:</a:t>
            </a:r>
            <a:endParaRPr lang="ru-RU" sz="1600" i="1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i="1" dirty="0" err="1">
                <a:solidFill>
                  <a:srgbClr val="0070C0"/>
                </a:solidFill>
              </a:rPr>
              <a:t>Перчинич</a:t>
            </a:r>
            <a:r>
              <a:rPr lang="ru-RU" sz="1600" i="1" dirty="0">
                <a:solidFill>
                  <a:srgbClr val="0070C0"/>
                </a:solidFill>
              </a:rPr>
              <a:t> Марьян Матвеевич </a:t>
            </a:r>
            <a:br>
              <a:rPr lang="ru-RU" sz="1600" i="1" dirty="0">
                <a:solidFill>
                  <a:srgbClr val="0070C0"/>
                </a:solidFill>
              </a:rPr>
            </a:br>
            <a:r>
              <a:rPr lang="ru-RU" sz="1600" i="1" dirty="0">
                <a:solidFill>
                  <a:srgbClr val="0070C0"/>
                </a:solidFill>
              </a:rPr>
              <a:t>за наладкой </a:t>
            </a:r>
            <a:r>
              <a:rPr lang="ru-RU" sz="1600" b="1" i="1" dirty="0">
                <a:solidFill>
                  <a:srgbClr val="0070C0"/>
                </a:solidFill>
              </a:rPr>
              <a:t>АЦПУ -128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i="1" dirty="0">
                <a:solidFill>
                  <a:srgbClr val="0070C0"/>
                </a:solidFill>
              </a:rPr>
              <a:t>Зам. нач. ЭВМ - ''Минск - 32‘’</a:t>
            </a:r>
            <a:br>
              <a:rPr lang="ru-RU" sz="1600" i="1" dirty="0">
                <a:solidFill>
                  <a:srgbClr val="0070C0"/>
                </a:solidFill>
              </a:rPr>
            </a:br>
            <a:r>
              <a:rPr lang="ru-RU" sz="1600" i="1" dirty="0" err="1">
                <a:solidFill>
                  <a:srgbClr val="0070C0"/>
                </a:solidFill>
              </a:rPr>
              <a:t>Булацкий</a:t>
            </a:r>
            <a:r>
              <a:rPr lang="ru-RU" sz="1600" i="1" dirty="0">
                <a:solidFill>
                  <a:srgbClr val="0070C0"/>
                </a:solidFill>
              </a:rPr>
              <a:t> Валерий Титович</a:t>
            </a:r>
            <a:br>
              <a:rPr lang="ru-RU" sz="1600" i="1" dirty="0">
                <a:solidFill>
                  <a:srgbClr val="0070C0"/>
                </a:solidFill>
              </a:rPr>
            </a:br>
            <a:r>
              <a:rPr lang="ru-RU" sz="1600" b="1" i="1" dirty="0">
                <a:solidFill>
                  <a:srgbClr val="0070C0"/>
                </a:solidFill>
              </a:rPr>
              <a:t>у пульта управления  </a:t>
            </a:r>
            <a:r>
              <a:rPr lang="ru-RU" sz="1600" i="1" dirty="0">
                <a:solidFill>
                  <a:srgbClr val="0070C0"/>
                </a:solidFill>
              </a:rPr>
              <a:t>ЭВМ</a:t>
            </a: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4267517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425E30-BD40-4457-B4E0-209BB887A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ЭВМ «Минск-32» в БГУ</a:t>
            </a:r>
            <a:endParaRPr lang="ru-BY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0C6CCD-C45B-44DA-B4DA-758BAAD4D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23" y="3028245"/>
            <a:ext cx="3091388" cy="2993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419E54-49DF-4E78-9F5B-7509030D64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0" y="718592"/>
            <a:ext cx="2484832" cy="2405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1D2FA9-5C21-40D9-863B-6913E53372B6}"/>
              </a:ext>
            </a:extLst>
          </p:cNvPr>
          <p:cNvSpPr txBox="1"/>
          <p:nvPr/>
        </p:nvSpPr>
        <p:spPr>
          <a:xfrm>
            <a:off x="698750" y="3152911"/>
            <a:ext cx="2631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70C0"/>
                </a:solidFill>
              </a:rPr>
              <a:t>Ст. техник </a:t>
            </a:r>
            <a:r>
              <a:rPr lang="ru-RU" i="1" dirty="0" err="1">
                <a:solidFill>
                  <a:srgbClr val="0070C0"/>
                </a:solidFill>
              </a:rPr>
              <a:t>Черноцкая</a:t>
            </a:r>
            <a:r>
              <a:rPr lang="ru-RU" i="1" dirty="0">
                <a:solidFill>
                  <a:srgbClr val="0070C0"/>
                </a:solidFill>
              </a:rPr>
              <a:t> Людмила Павловна у пульта управления ЭВМ </a:t>
            </a:r>
            <a:endParaRPr lang="ru-BY" i="1" dirty="0">
              <a:solidFill>
                <a:srgbClr val="0070C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505352-A164-4BA3-A0C7-7D5DDE2FA3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969" y="1436565"/>
            <a:ext cx="236260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CF044C-647B-47E5-9320-A9885709FA29}"/>
              </a:ext>
            </a:extLst>
          </p:cNvPr>
          <p:cNvSpPr txBox="1"/>
          <p:nvPr/>
        </p:nvSpPr>
        <p:spPr>
          <a:xfrm>
            <a:off x="3272234" y="673546"/>
            <a:ext cx="5836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ВЦ. Октябрь 1974</a:t>
            </a:r>
            <a:r>
              <a:rPr lang="ru-RU" sz="2000" dirty="0"/>
              <a:t>.  </a:t>
            </a:r>
            <a:br>
              <a:rPr lang="ru-RU" sz="2000" dirty="0"/>
            </a:br>
            <a:r>
              <a:rPr lang="ru-RU" sz="2000" dirty="0"/>
              <a:t>Отдел подготовки данных и эксплуатации ЭВМ. </a:t>
            </a:r>
            <a:endParaRPr lang="ru-BY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F5C322-DE95-4E7F-9B5D-19C64F9EEDB5}"/>
              </a:ext>
            </a:extLst>
          </p:cNvPr>
          <p:cNvSpPr txBox="1"/>
          <p:nvPr/>
        </p:nvSpPr>
        <p:spPr>
          <a:xfrm>
            <a:off x="5871767" y="1628800"/>
            <a:ext cx="2666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70C0"/>
                </a:solidFill>
              </a:rPr>
              <a:t>Старший техник </a:t>
            </a:r>
            <a:r>
              <a:rPr lang="ru-RU" i="1" dirty="0" err="1">
                <a:solidFill>
                  <a:srgbClr val="0070C0"/>
                </a:solidFill>
              </a:rPr>
              <a:t>Полтаржицкая</a:t>
            </a:r>
            <a:r>
              <a:rPr lang="ru-RU" i="1" dirty="0">
                <a:solidFill>
                  <a:srgbClr val="0070C0"/>
                </a:solidFill>
              </a:rPr>
              <a:t> Раиса Викторовна у стойки магнитных лент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31F739-93F7-4292-AFA9-454532FEF8A7}"/>
              </a:ext>
            </a:extLst>
          </p:cNvPr>
          <p:cNvSpPr txBox="1"/>
          <p:nvPr/>
        </p:nvSpPr>
        <p:spPr>
          <a:xfrm>
            <a:off x="755862" y="4075437"/>
            <a:ext cx="4823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>
                <a:solidFill>
                  <a:srgbClr val="0070C0"/>
                </a:solidFill>
              </a:rPr>
              <a:t>Перфораторная БГУ</a:t>
            </a:r>
          </a:p>
          <a:p>
            <a:pPr algn="r"/>
            <a:r>
              <a:rPr lang="ru-RU" dirty="0"/>
              <a:t>Программисты писали программы в кодах на специальных бланках, а операторы переносили их на картонные перфокарты</a:t>
            </a:r>
            <a:endParaRPr lang="ru-BY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836E83-F01B-4C56-8C04-45FB59EFF602}"/>
              </a:ext>
            </a:extLst>
          </p:cNvPr>
          <p:cNvSpPr txBox="1"/>
          <p:nvPr/>
        </p:nvSpPr>
        <p:spPr>
          <a:xfrm>
            <a:off x="560770" y="5340350"/>
            <a:ext cx="521414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Производство периферийных устройств для ЭВМ в 1960-1970-е гг. обеспечивал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BY" dirty="0">
                <a:solidFill>
                  <a:srgbClr val="C00000"/>
                </a:solidFill>
              </a:rPr>
              <a:t>Брестский завод электроизмерительных приборов </a:t>
            </a:r>
          </a:p>
        </p:txBody>
      </p:sp>
    </p:spTree>
    <p:extLst>
      <p:ext uri="{BB962C8B-B14F-4D97-AF65-F5344CB8AC3E}">
        <p14:creationId xmlns:p14="http://schemas.microsoft.com/office/powerpoint/2010/main" val="4202499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34DF3-A4F3-466A-8C90-EA6F1CB9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ЭВМ «Минск-32» в БГУ</a:t>
            </a:r>
            <a:endParaRPr lang="ru-BY" sz="32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05D9BC5-8086-4FD2-827F-E483E8E8C423}"/>
              </a:ext>
            </a:extLst>
          </p:cNvPr>
          <p:cNvSpPr/>
          <p:nvPr/>
        </p:nvSpPr>
        <p:spPr>
          <a:xfrm>
            <a:off x="552551" y="836712"/>
            <a:ext cx="3744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BY" sz="16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Заведующий сектором прикладной статистики </a:t>
            </a:r>
            <a:r>
              <a:rPr lang="ru-RU" sz="16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ВЦ </a:t>
            </a:r>
            <a:r>
              <a:rPr lang="ru-BY" sz="1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Гришков</a:t>
            </a:r>
            <a:r>
              <a:rPr lang="ru-BY" sz="16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Евгений Григорьевич с сотрудниками</a:t>
            </a:r>
            <a:r>
              <a:rPr lang="ru-RU" sz="16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br>
              <a:rPr lang="ru-RU" sz="16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первыми выпускниками ФПМ</a:t>
            </a:r>
            <a:r>
              <a:rPr lang="ru-BY" sz="1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BY" sz="16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Воробьёвым</a:t>
            </a:r>
            <a:r>
              <a:rPr lang="ru-BY" sz="1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BY" sz="16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1600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еонидом</a:t>
            </a:r>
            <a:r>
              <a:rPr lang="ru-RU" sz="16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Степановичем и</a:t>
            </a:r>
            <a:r>
              <a:rPr lang="ru-BY" sz="16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BY" sz="16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Труш</a:t>
            </a:r>
            <a:r>
              <a:rPr lang="ru-RU" sz="1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ем</a:t>
            </a:r>
            <a:r>
              <a:rPr lang="ru-BY" sz="1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Николаем Николаевичем </a:t>
            </a:r>
            <a:br>
              <a:rPr lang="ru-RU" sz="16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 последствии, доктор ф.-</a:t>
            </a:r>
            <a:r>
              <a:rPr lang="ru-RU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м.наук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профессор, заведующий кафедрой теории вероятностей и математической статистики ФПМИ)</a:t>
            </a:r>
            <a:r>
              <a:rPr lang="ru-RU" sz="16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BY" sz="16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пульта управления </a:t>
            </a:r>
            <a:br>
              <a:rPr lang="ru-RU" sz="16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BY" sz="16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ЭВМ «Минск – 32», май</a:t>
            </a:r>
            <a:r>
              <a:rPr lang="ru-RU" sz="16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BY" sz="16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1973 года</a:t>
            </a:r>
            <a:endParaRPr lang="ru-BY" sz="1600" i="1" dirty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64BAEE-AF14-46E5-B591-93F9A2EE6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90" y="681931"/>
            <a:ext cx="4375363" cy="3684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09F080-107C-407A-95AD-D6D64D933D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18084"/>
            <a:ext cx="2444146" cy="2291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2645CD8-70AC-4CF7-8785-C267AC11509A}"/>
              </a:ext>
            </a:extLst>
          </p:cNvPr>
          <p:cNvSpPr/>
          <p:nvPr/>
        </p:nvSpPr>
        <p:spPr>
          <a:xfrm>
            <a:off x="1103914" y="4799510"/>
            <a:ext cx="50173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Заведующий отделом диагностики вычислительных систем ВЦ, канд. </a:t>
            </a:r>
            <a:r>
              <a:rPr lang="ru-RU" sz="1600" i="1" dirty="0" err="1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техн</a:t>
            </a:r>
            <a:r>
              <a:rPr lang="ru-RU" sz="1600" i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наук </a:t>
            </a:r>
            <a:r>
              <a:rPr lang="ru-RU" sz="1600" b="1" i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Коротаев Николай Адамович </a:t>
            </a:r>
            <a:r>
              <a:rPr lang="ru-RU" sz="1600" i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 анализом диагностируемой схемы</a:t>
            </a:r>
            <a:br>
              <a:rPr lang="ru-RU" sz="1600" i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Calibri" panose="020F0502020204030204" pitchFamily="34" charset="0"/>
                <a:cs typeface="Times New Roman" panose="02020603050405020304" pitchFamily="18" charset="0"/>
              </a:rPr>
              <a:t>(в последствии, научный сотрудник ФПМИ)</a:t>
            </a:r>
            <a:r>
              <a:rPr lang="ru-RU" sz="1600" i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11.1974</a:t>
            </a:r>
            <a:endParaRPr lang="ru-BY" sz="1600" i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29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F326AA8-2D26-40FB-A771-4B454CAE3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238" y="4523312"/>
            <a:ext cx="7447524" cy="1584176"/>
          </a:xfrm>
          <a:ln w="38100">
            <a:solidFill>
              <a:schemeClr val="accent1"/>
            </a:solidFill>
          </a:ln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4800" b="1" dirty="0">
                <a:solidFill>
                  <a:srgbClr val="C00000"/>
                </a:solidFill>
              </a:rPr>
              <a:t>Вклад Беларуси в развитие ЭВМ  - </a:t>
            </a:r>
            <a:br>
              <a:rPr lang="ru-RU" sz="4800" b="1" dirty="0">
                <a:solidFill>
                  <a:srgbClr val="C00000"/>
                </a:solidFill>
              </a:rPr>
            </a:br>
            <a:r>
              <a:rPr lang="ru-BY" sz="4600" dirty="0"/>
              <a:t>более</a:t>
            </a:r>
            <a:r>
              <a:rPr lang="ru-RU" sz="4600" dirty="0"/>
              <a:t> </a:t>
            </a:r>
            <a:r>
              <a:rPr lang="ru-BY" sz="4600" b="1" dirty="0">
                <a:solidFill>
                  <a:srgbClr val="C00000"/>
                </a:solidFill>
              </a:rPr>
              <a:t>4 тысяч </a:t>
            </a:r>
            <a:r>
              <a:rPr lang="ru-BY" sz="4600" dirty="0"/>
              <a:t>выпущенных белорусских ЭВМ </a:t>
            </a:r>
            <a:r>
              <a:rPr lang="ru-RU" sz="4600" dirty="0"/>
              <a:t>за</a:t>
            </a:r>
            <a:r>
              <a:rPr lang="ru-BY" sz="4600" dirty="0"/>
              <a:t> </a:t>
            </a:r>
            <a:br>
              <a:rPr lang="ru-RU" sz="4600" dirty="0"/>
            </a:br>
            <a:r>
              <a:rPr lang="ru-RU" sz="4600" dirty="0"/>
              <a:t>п</a:t>
            </a:r>
            <a:r>
              <a:rPr lang="ru-BY" sz="4600" dirty="0" err="1"/>
              <a:t>ериод</a:t>
            </a:r>
            <a:r>
              <a:rPr lang="ru-BY" sz="4600" dirty="0"/>
              <a:t> 60-х </a:t>
            </a:r>
            <a:r>
              <a:rPr lang="ru-RU" sz="4600" dirty="0"/>
              <a:t>-</a:t>
            </a:r>
            <a:r>
              <a:rPr lang="ru-BY" sz="4600" dirty="0"/>
              <a:t> начала 70-х годов XX века</a:t>
            </a:r>
            <a:r>
              <a:rPr lang="ru-RU" sz="4600" dirty="0"/>
              <a:t> </a:t>
            </a:r>
            <a:r>
              <a:rPr lang="ru-BY" sz="4600" dirty="0"/>
              <a:t>составили почти</a:t>
            </a:r>
            <a:br>
              <a:rPr lang="ru-RU" sz="4600" dirty="0"/>
            </a:br>
            <a:r>
              <a:rPr lang="ru-RU" sz="4600" dirty="0"/>
              <a:t> </a:t>
            </a:r>
            <a:r>
              <a:rPr lang="ru-BY" sz="4600" b="1" dirty="0">
                <a:solidFill>
                  <a:srgbClr val="C00000"/>
                </a:solidFill>
              </a:rPr>
              <a:t>70 процентов всех компьютеров СССР</a:t>
            </a:r>
            <a:endParaRPr lang="ru-BY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FC579A7-EE05-4141-8438-852AFDDFECD8}"/>
              </a:ext>
            </a:extLst>
          </p:cNvPr>
          <p:cNvSpPr txBox="1">
            <a:spLocks/>
          </p:cNvSpPr>
          <p:nvPr/>
        </p:nvSpPr>
        <p:spPr>
          <a:xfrm>
            <a:off x="662954" y="105327"/>
            <a:ext cx="8013502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900"/>
              </a:lnSpc>
            </a:pPr>
            <a:r>
              <a:rPr lang="ru-RU" sz="2800" b="1" dirty="0">
                <a:solidFill>
                  <a:srgbClr val="0070C0"/>
                </a:solidFill>
              </a:rPr>
              <a:t>НИИ ЭВМ - Минская школа 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проектирования вычислительной техники</a:t>
            </a:r>
            <a:endParaRPr lang="ru-BY" sz="2800" b="1" dirty="0">
              <a:solidFill>
                <a:srgbClr val="0070C0"/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BB841A0D-082E-48E4-A962-5D8FC7D820DC}"/>
              </a:ext>
            </a:extLst>
          </p:cNvPr>
          <p:cNvSpPr txBox="1">
            <a:spLocks/>
          </p:cNvSpPr>
          <p:nvPr/>
        </p:nvSpPr>
        <p:spPr>
          <a:xfrm>
            <a:off x="686109" y="842735"/>
            <a:ext cx="7771782" cy="35628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BY" sz="2100" b="1" dirty="0"/>
              <a:t>5 ноября 1958 года </a:t>
            </a:r>
            <a:r>
              <a:rPr lang="ru-RU" sz="2100" b="1" dirty="0"/>
              <a:t> </a:t>
            </a:r>
            <a:r>
              <a:rPr lang="ru-RU" sz="2100" dirty="0"/>
              <a:t>- </a:t>
            </a:r>
            <a:r>
              <a:rPr lang="ru-BY" sz="2100" dirty="0"/>
              <a:t>при Минском заводе ЭВМ создано </a:t>
            </a:r>
            <a:r>
              <a:rPr lang="ru-RU" sz="2100" dirty="0"/>
              <a:t>специальное конструкторское бюро, которое в </a:t>
            </a:r>
            <a:r>
              <a:rPr lang="ru-BY" sz="2100" dirty="0"/>
              <a:t>1964 году</a:t>
            </a:r>
            <a:r>
              <a:rPr lang="ru-RU" sz="2100" dirty="0"/>
              <a:t> </a:t>
            </a:r>
            <a:r>
              <a:rPr lang="ru-BY" sz="2100" dirty="0"/>
              <a:t>выделено в самостоятельное научно-исследовательское учреждение</a:t>
            </a:r>
            <a:endParaRPr lang="ru-RU" sz="2100" dirty="0"/>
          </a:p>
          <a:p>
            <a:pPr>
              <a:spcBef>
                <a:spcPts val="0"/>
              </a:spcBef>
            </a:pPr>
            <a:r>
              <a:rPr lang="ru-BY" sz="2100" b="1" dirty="0"/>
              <a:t>1972 год </a:t>
            </a:r>
            <a:r>
              <a:rPr lang="ru-BY" sz="2100" dirty="0"/>
              <a:t>– зарегистрирован Научно-исследовательский </a:t>
            </a:r>
            <a:br>
              <a:rPr lang="ru-RU" sz="2100" dirty="0"/>
            </a:br>
            <a:r>
              <a:rPr lang="ru-BY" sz="2100" dirty="0"/>
              <a:t>институт электронных вычислительных машин (</a:t>
            </a:r>
            <a:r>
              <a:rPr lang="ru-BY" sz="2100" b="1" dirty="0">
                <a:solidFill>
                  <a:srgbClr val="C00000"/>
                </a:solidFill>
              </a:rPr>
              <a:t>НИИ</a:t>
            </a:r>
            <a:r>
              <a:rPr lang="ru-RU" sz="2100" b="1" dirty="0">
                <a:solidFill>
                  <a:srgbClr val="C00000"/>
                </a:solidFill>
              </a:rPr>
              <a:t> </a:t>
            </a:r>
            <a:r>
              <a:rPr lang="ru-BY" sz="2100" b="1" dirty="0">
                <a:solidFill>
                  <a:srgbClr val="C00000"/>
                </a:solidFill>
              </a:rPr>
              <a:t>ЭВМ</a:t>
            </a:r>
            <a:r>
              <a:rPr lang="ru-BY" sz="2100" dirty="0"/>
              <a:t>)</a:t>
            </a:r>
            <a:r>
              <a:rPr lang="ru-RU" sz="2100" dirty="0"/>
              <a:t>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В </a:t>
            </a:r>
            <a:r>
              <a:rPr lang="ru-BY" sz="2400" b="1" dirty="0"/>
              <a:t>НИИ</a:t>
            </a:r>
            <a:r>
              <a:rPr lang="ru-RU" sz="2400" b="1" dirty="0"/>
              <a:t> </a:t>
            </a:r>
            <a:r>
              <a:rPr lang="ru-BY" sz="2400" b="1" dirty="0"/>
              <a:t>ВМ</a:t>
            </a:r>
            <a:r>
              <a:rPr lang="ru-RU" sz="2400" b="1" dirty="0"/>
              <a:t> </a:t>
            </a:r>
            <a:r>
              <a:rPr lang="ru-RU" sz="2400" dirty="0"/>
              <a:t>создано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C00000"/>
                </a:solidFill>
              </a:rPr>
              <a:t>15 моделей ЭВМ «Минск» и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5 моделей ЕС ЭВМ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endParaRPr lang="ru-BY" sz="2400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100" b="1" dirty="0"/>
              <a:t>Выпускники первых лет факультета прикладной математики БГУ</a:t>
            </a:r>
            <a:br>
              <a:rPr lang="ru-RU" sz="2100" dirty="0"/>
            </a:br>
            <a:r>
              <a:rPr lang="ru-RU" sz="2100" dirty="0"/>
              <a:t>составили основу коллектива института</a:t>
            </a:r>
            <a:endParaRPr lang="ru-RU" sz="1900" dirty="0"/>
          </a:p>
          <a:p>
            <a:pPr>
              <a:spcBef>
                <a:spcPts val="0"/>
              </a:spcBef>
            </a:pPr>
            <a:r>
              <a:rPr lang="ru-RU" sz="2100" b="1" dirty="0"/>
              <a:t>В 1975 году 32 выпускника </a:t>
            </a:r>
            <a:r>
              <a:rPr lang="ru-RU" sz="2100" dirty="0"/>
              <a:t>первого набора ФПМ были распределены на работу в НИИ ЭВМ </a:t>
            </a:r>
          </a:p>
        </p:txBody>
      </p:sp>
    </p:spTree>
    <p:extLst>
      <p:ext uri="{BB962C8B-B14F-4D97-AF65-F5344CB8AC3E}">
        <p14:creationId xmlns:p14="http://schemas.microsoft.com/office/powerpoint/2010/main" val="4186293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0081B-D3D4-437F-9028-891A85553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ЭВМ третьего поколения</a:t>
            </a:r>
            <a:endParaRPr lang="ru-BY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A09E77-4F20-48BF-BA5E-091E9657D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714823"/>
            <a:ext cx="7848872" cy="285819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dirty="0"/>
              <a:t>Г</a:t>
            </a:r>
            <a:r>
              <a:rPr lang="ru-BY" dirty="0"/>
              <a:t>лавной бедой компьютерного парка</a:t>
            </a:r>
            <a:r>
              <a:rPr lang="ru-RU" dirty="0"/>
              <a:t> </a:t>
            </a:r>
            <a:r>
              <a:rPr lang="ru-BY" dirty="0" err="1"/>
              <a:t>Советско</a:t>
            </a:r>
            <a:r>
              <a:rPr lang="ru-RU" dirty="0" err="1"/>
              <a:t>го</a:t>
            </a:r>
            <a:r>
              <a:rPr lang="ru-BY" dirty="0"/>
              <a:t> Союз</a:t>
            </a:r>
            <a:r>
              <a:rPr lang="ru-RU" dirty="0"/>
              <a:t>а</a:t>
            </a:r>
            <a:r>
              <a:rPr lang="ru-BY" dirty="0"/>
              <a:t> была полная аппаратная и программная </a:t>
            </a:r>
            <a:r>
              <a:rPr lang="ru-BY" b="1" dirty="0"/>
              <a:t>несовместимость</a:t>
            </a:r>
            <a:r>
              <a:rPr lang="ru-RU" b="1" dirty="0"/>
              <a:t> ЭВМ </a:t>
            </a:r>
            <a:r>
              <a:rPr lang="ru-RU" dirty="0"/>
              <a:t>разных производителей</a:t>
            </a:r>
            <a:r>
              <a:rPr lang="ru-BY" dirty="0"/>
              <a:t>.</a:t>
            </a:r>
            <a:endParaRPr lang="ru-RU" dirty="0"/>
          </a:p>
          <a:p>
            <a:r>
              <a:rPr lang="ru-RU" b="1" dirty="0"/>
              <a:t>В</a:t>
            </a:r>
            <a:r>
              <a:rPr lang="ru-BY" b="1" dirty="0"/>
              <a:t> 1964 году компания IBM</a:t>
            </a:r>
            <a:r>
              <a:rPr lang="ru-RU" b="1" dirty="0"/>
              <a:t> (США) </a:t>
            </a:r>
            <a:r>
              <a:rPr lang="ru-BY" dirty="0"/>
              <a:t>выпустила серию </a:t>
            </a:r>
            <a:br>
              <a:rPr lang="en-US" dirty="0"/>
            </a:br>
            <a:r>
              <a:rPr lang="ru-BY" b="1" dirty="0"/>
              <a:t>компьютеров нового, третьего поколения</a:t>
            </a:r>
            <a:r>
              <a:rPr lang="ru-BY" dirty="0"/>
              <a:t> </a:t>
            </a:r>
            <a:br>
              <a:rPr lang="en-US" dirty="0"/>
            </a:br>
            <a:r>
              <a:rPr lang="ru-BY" b="1" dirty="0"/>
              <a:t>на интегральных микросхемах </a:t>
            </a:r>
            <a:r>
              <a:rPr lang="ru-BY" dirty="0"/>
              <a:t>— </a:t>
            </a:r>
            <a:r>
              <a:rPr lang="ru-BY" b="1" dirty="0"/>
              <a:t>IBM-360</a:t>
            </a:r>
            <a:r>
              <a:rPr lang="ru-RU" dirty="0"/>
              <a:t> и захватила л</a:t>
            </a:r>
            <a:r>
              <a:rPr lang="ru-BY" dirty="0" err="1"/>
              <a:t>ьвиную</a:t>
            </a:r>
            <a:r>
              <a:rPr lang="ru-BY" dirty="0"/>
              <a:t> долю мирового рынка компьютеров</a:t>
            </a:r>
            <a:r>
              <a:rPr lang="ru-RU" dirty="0"/>
              <a:t>.</a:t>
            </a:r>
            <a:r>
              <a:rPr lang="ru-BY" dirty="0"/>
              <a:t> </a:t>
            </a:r>
            <a:endParaRPr lang="ru-RU" dirty="0"/>
          </a:p>
          <a:p>
            <a:r>
              <a:rPr lang="ru-BY" b="1" dirty="0">
                <a:solidFill>
                  <a:srgbClr val="0070C0"/>
                </a:solidFill>
              </a:rPr>
              <a:t>Взять за основу архитектуру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BY" b="1" dirty="0">
                <a:solidFill>
                  <a:srgbClr val="0070C0"/>
                </a:solidFill>
              </a:rPr>
              <a:t>IBM-360, а не собственных машин </a:t>
            </a:r>
            <a:r>
              <a:rPr lang="ru-RU" b="1" dirty="0">
                <a:solidFill>
                  <a:srgbClr val="0070C0"/>
                </a:solidFill>
              </a:rPr>
              <a:t>типа серии «Минск», </a:t>
            </a:r>
            <a:r>
              <a:rPr lang="ru-BY" b="1" dirty="0">
                <a:solidFill>
                  <a:srgbClr val="0070C0"/>
                </a:solidFill>
              </a:rPr>
              <a:t>оказалось дешевле и быстрее</a:t>
            </a:r>
            <a:r>
              <a:rPr lang="ru-RU" dirty="0"/>
              <a:t>.</a:t>
            </a:r>
          </a:p>
          <a:p>
            <a:endParaRPr lang="ru-BY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7D10D10-0468-48E8-81E3-01604D536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911" y="3721881"/>
            <a:ext cx="5534522" cy="230425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198EFD-A09B-409E-8B78-98186C90B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24" y="3573016"/>
            <a:ext cx="3135292" cy="2508233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4" name="Выноска: стрелка вверх 13">
            <a:extLst>
              <a:ext uri="{FF2B5EF4-FFF2-40B4-BE49-F238E27FC236}">
                <a16:creationId xmlns:a16="http://schemas.microsoft.com/office/drawing/2014/main" id="{77743E7A-9788-4F71-B20A-4A0276846245}"/>
              </a:ext>
            </a:extLst>
          </p:cNvPr>
          <p:cNvSpPr/>
          <p:nvPr/>
        </p:nvSpPr>
        <p:spPr>
          <a:xfrm rot="5400000">
            <a:off x="3325855" y="3511824"/>
            <a:ext cx="234081" cy="478096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54850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BF92821-339D-441A-8C69-49AF64C4EAB7}"/>
              </a:ext>
            </a:extLst>
          </p:cNvPr>
          <p:cNvSpPr txBox="1"/>
          <p:nvPr/>
        </p:nvSpPr>
        <p:spPr>
          <a:xfrm>
            <a:off x="5275332" y="4221088"/>
            <a:ext cx="30243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rgbClr val="0070C0"/>
                </a:solidFill>
              </a:rPr>
              <a:t>Студенты </a:t>
            </a:r>
            <a:r>
              <a:rPr lang="en-US" sz="1600" i="1" dirty="0">
                <a:solidFill>
                  <a:srgbClr val="0070C0"/>
                </a:solidFill>
              </a:rPr>
              <a:t>IV</a:t>
            </a:r>
            <a:r>
              <a:rPr lang="ru-RU" sz="1600" i="1" dirty="0">
                <a:solidFill>
                  <a:srgbClr val="0070C0"/>
                </a:solidFill>
              </a:rPr>
              <a:t> курса математического факультета БГУ готовят программу для электронно-счетной машины «Урал – 1» 25.02.1965 г.</a:t>
            </a:r>
            <a:endParaRPr lang="ru-BY" sz="1600" i="1" dirty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5025A4-FD1A-4C1B-AE61-2074883462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73020"/>
            <a:ext cx="4339318" cy="3240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17159D-E9D6-4228-B8AE-EC69E9B524F1}"/>
              </a:ext>
            </a:extLst>
          </p:cNvPr>
          <p:cNvSpPr txBox="1"/>
          <p:nvPr/>
        </p:nvSpPr>
        <p:spPr>
          <a:xfrm>
            <a:off x="951246" y="1341967"/>
            <a:ext cx="34767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/>
              <a:t>Первая в Беларуси</a:t>
            </a:r>
            <a:br>
              <a:rPr lang="ru-RU" sz="2200" dirty="0"/>
            </a:br>
            <a:r>
              <a:rPr lang="ru-RU" sz="2200" dirty="0"/>
              <a:t>ЭВМ «Урал-1»работала </a:t>
            </a:r>
            <a:br>
              <a:rPr lang="ru-RU" sz="2200" dirty="0"/>
            </a:br>
            <a:r>
              <a:rPr lang="ru-RU" sz="2200" dirty="0"/>
              <a:t>в БГУ с 1960 по 197</a:t>
            </a:r>
            <a:r>
              <a:rPr lang="en-US" sz="2200" dirty="0"/>
              <a:t>0</a:t>
            </a:r>
            <a:r>
              <a:rPr lang="ru-RU" sz="2200" dirty="0"/>
              <a:t> гг.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83D00E2-F191-493B-8208-507B1289312C}"/>
              </a:ext>
            </a:extLst>
          </p:cNvPr>
          <p:cNvSpPr txBox="1">
            <a:spLocks/>
          </p:cNvSpPr>
          <p:nvPr/>
        </p:nvSpPr>
        <p:spPr>
          <a:xfrm>
            <a:off x="424505" y="155469"/>
            <a:ext cx="8035927" cy="920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C00000"/>
                </a:solidFill>
              </a:rPr>
              <a:t>БГУ положил начало развитию вычислительной техники в республике</a:t>
            </a:r>
            <a:endParaRPr lang="ru-BY" sz="3200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052870-2691-4442-9EBA-2EB3A19A1646}"/>
              </a:ext>
            </a:extLst>
          </p:cNvPr>
          <p:cNvSpPr txBox="1"/>
          <p:nvPr/>
        </p:nvSpPr>
        <p:spPr>
          <a:xfrm>
            <a:off x="5292080" y="1265023"/>
            <a:ext cx="3024336" cy="258532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29 октября 1958 года</a:t>
            </a:r>
            <a:br>
              <a:rPr lang="ru-RU" b="1" dirty="0"/>
            </a:br>
            <a:r>
              <a:rPr lang="ru-RU" b="1" dirty="0"/>
              <a:t> </a:t>
            </a:r>
            <a:r>
              <a:rPr lang="ru-RU" dirty="0"/>
              <a:t>на базе физико-математического факультета образованы  </a:t>
            </a:r>
            <a:r>
              <a:rPr lang="ru-RU" b="1" dirty="0"/>
              <a:t>математический</a:t>
            </a:r>
            <a:r>
              <a:rPr lang="ru-RU" dirty="0"/>
              <a:t>  (декан проф. Д.А. Супруненко) и </a:t>
            </a:r>
            <a:r>
              <a:rPr lang="ru-RU" b="1" dirty="0"/>
              <a:t>физический</a:t>
            </a:r>
            <a:r>
              <a:rPr lang="ru-RU" dirty="0"/>
              <a:t> (декан </a:t>
            </a:r>
            <a:br>
              <a:rPr lang="ru-RU" dirty="0"/>
            </a:br>
            <a:r>
              <a:rPr lang="ru-RU" dirty="0"/>
              <a:t>доц. М.П. </a:t>
            </a:r>
            <a:r>
              <a:rPr lang="ru-RU" dirty="0" err="1"/>
              <a:t>Халиманович</a:t>
            </a:r>
            <a:r>
              <a:rPr lang="ru-RU" dirty="0"/>
              <a:t>) факультеты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1276665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6EC5A-0075-41CF-9535-C466150F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ЭВМ третьего поколения</a:t>
            </a:r>
            <a:endParaRPr lang="ru-BY" sz="32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8DAAA2-D4B3-4CF7-949F-01FAEECC7BBA}"/>
              </a:ext>
            </a:extLst>
          </p:cNvPr>
          <p:cNvSpPr/>
          <p:nvPr/>
        </p:nvSpPr>
        <p:spPr>
          <a:xfrm>
            <a:off x="712315" y="685377"/>
            <a:ext cx="2419525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З</a:t>
            </a:r>
            <a:r>
              <a:rPr lang="ru-BY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а период </a:t>
            </a:r>
            <a:br>
              <a:rPr lang="ru-RU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ru-BY" b="1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с 1971 по 1986 годы </a:t>
            </a:r>
            <a:r>
              <a:rPr lang="ru-BY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МПОВТ</a:t>
            </a:r>
            <a:r>
              <a:rPr lang="ru-RU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в Минске и Бресте</a:t>
            </a:r>
            <a:r>
              <a:rPr lang="ru-BY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удалось освоить выпуск </a:t>
            </a:r>
            <a:br>
              <a:rPr lang="ru-RU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9</a:t>
            </a:r>
            <a:r>
              <a:rPr lang="ru-BY" b="1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моделей ЭВМ ЕС</a:t>
            </a:r>
            <a:r>
              <a:rPr lang="ru-RU" b="1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(Единая Система)</a:t>
            </a:r>
            <a:r>
              <a:rPr lang="ru-BY" b="1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ru-BY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и</a:t>
            </a:r>
            <a:r>
              <a:rPr lang="ru-RU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ru-BY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вычислительных комплексов на их базе: </a:t>
            </a:r>
            <a:br>
              <a:rPr lang="ru-RU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ru-BY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ЕС 1020, </a:t>
            </a:r>
            <a:br>
              <a:rPr lang="ru-RU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ru-BY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ЕС 1022, </a:t>
            </a:r>
            <a:br>
              <a:rPr lang="ru-RU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ru-BY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ЕС 1035, </a:t>
            </a:r>
            <a:br>
              <a:rPr lang="ru-RU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ru-BY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ЕС 1036</a:t>
            </a:r>
            <a:br>
              <a:rPr lang="ru-RU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ru-BY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ЕС 1060, </a:t>
            </a:r>
            <a:br>
              <a:rPr lang="ru-RU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ru-BY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ЕС 1061, </a:t>
            </a:r>
            <a:br>
              <a:rPr lang="ru-RU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ru-BY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ЕС 1066,</a:t>
            </a:r>
            <a:br>
              <a:rPr lang="ru-RU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ru-BY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ЕС 1066.90, </a:t>
            </a:r>
            <a:br>
              <a:rPr lang="ru-RU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ru-BY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ЕС 1130 </a:t>
            </a:r>
            <a:endParaRPr lang="ru-BY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8FF97F-D8BA-4379-BECA-2281C9B9C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98" y="654008"/>
            <a:ext cx="3749431" cy="3999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CE43D54-6FD4-4AEA-8A53-A32950031B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61" y="3569885"/>
            <a:ext cx="3611342" cy="2724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167172-26AA-41F0-B407-A10D72D84BCF}"/>
              </a:ext>
            </a:extLst>
          </p:cNvPr>
          <p:cNvSpPr txBox="1"/>
          <p:nvPr/>
        </p:nvSpPr>
        <p:spPr>
          <a:xfrm>
            <a:off x="3059832" y="831640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solidFill>
                  <a:srgbClr val="0070C0"/>
                </a:solidFill>
              </a:rPr>
              <a:t>В машинном зале ЭВМ </a:t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ЕС-1020, БГУ, 1981 год</a:t>
            </a:r>
            <a:endParaRPr lang="ru-BY" i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B7473BD-647D-44A4-92F3-F71DB37C0D3C}"/>
              </a:ext>
            </a:extLst>
          </p:cNvPr>
          <p:cNvSpPr/>
          <p:nvPr/>
        </p:nvSpPr>
        <p:spPr>
          <a:xfrm>
            <a:off x="3480795" y="2726250"/>
            <a:ext cx="1452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BY" i="1" dirty="0">
                <a:solidFill>
                  <a:srgbClr val="0070C0"/>
                </a:solidFill>
              </a:rPr>
              <a:t>ЭВМ ЕС-1020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4C49408-D470-4BD4-8812-B8AD42B6C23E}"/>
              </a:ext>
            </a:extLst>
          </p:cNvPr>
          <p:cNvSpPr/>
          <p:nvPr/>
        </p:nvSpPr>
        <p:spPr>
          <a:xfrm>
            <a:off x="3648039" y="3052756"/>
            <a:ext cx="128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BY" i="1" dirty="0">
                <a:solidFill>
                  <a:srgbClr val="0070C0"/>
                </a:solidFill>
              </a:rPr>
              <a:t>1975</a:t>
            </a:r>
            <a:r>
              <a:rPr lang="ru-RU" i="1" dirty="0">
                <a:solidFill>
                  <a:srgbClr val="0070C0"/>
                </a:solidFill>
              </a:rPr>
              <a:t>.</a:t>
            </a:r>
            <a:r>
              <a:rPr lang="ru-BY" i="1" dirty="0">
                <a:solidFill>
                  <a:srgbClr val="0070C0"/>
                </a:solidFill>
              </a:rPr>
              <a:t>18.12 </a:t>
            </a:r>
            <a:endParaRPr lang="ru-BY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E767F4-8AE3-4D3C-A533-A507B1E5F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393" y="4565363"/>
            <a:ext cx="1384235" cy="1581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2425F5-1B3C-4259-B979-75C2DF56AB78}"/>
              </a:ext>
            </a:extLst>
          </p:cNvPr>
          <p:cNvSpPr txBox="1"/>
          <p:nvPr/>
        </p:nvSpPr>
        <p:spPr>
          <a:xfrm>
            <a:off x="5959526" y="5192263"/>
            <a:ext cx="1508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>
                <a:solidFill>
                  <a:srgbClr val="002060"/>
                </a:solidFill>
              </a:rPr>
              <a:t>Стойка магнитных дисков</a:t>
            </a:r>
            <a:endParaRPr lang="ru-BY" sz="1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28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6CD27-CF8A-4C01-BA31-F3F25D499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Первые ЕС-ЭВМ в БГУ</a:t>
            </a:r>
            <a:endParaRPr lang="ru-BY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3532F9-96D1-4119-BEA2-38FD64D0C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4546" y="964018"/>
            <a:ext cx="4176464" cy="201095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1975 – первая ЭВМ третьего поколения ЕС-1020</a:t>
            </a:r>
            <a:endParaRPr lang="ru-BY" b="1" dirty="0"/>
          </a:p>
          <a:p>
            <a:r>
              <a:rPr lang="ru-RU" dirty="0"/>
              <a:t>1978 -  две ЭВМ ЕС - 1022</a:t>
            </a:r>
            <a:endParaRPr lang="ru-BY" dirty="0"/>
          </a:p>
          <a:p>
            <a:r>
              <a:rPr lang="ru-RU" dirty="0"/>
              <a:t>1984 - ЭВМ ЕС - 1035</a:t>
            </a:r>
          </a:p>
          <a:p>
            <a:r>
              <a:rPr lang="ru-RU" dirty="0"/>
              <a:t>ЭВМ ЕС - 1060</a:t>
            </a:r>
            <a:endParaRPr lang="ru-BY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AFEEF6-EA29-47E1-89AA-40F82BDFD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84984"/>
            <a:ext cx="4429268" cy="3028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993D2B-0AB1-4C19-AFDE-32D1CA33C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15118"/>
            <a:ext cx="3622987" cy="3507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7D64533-AF14-4A00-95F9-683173CBE33A}"/>
              </a:ext>
            </a:extLst>
          </p:cNvPr>
          <p:cNvSpPr/>
          <p:nvPr/>
        </p:nvSpPr>
        <p:spPr>
          <a:xfrm>
            <a:off x="611560" y="4327445"/>
            <a:ext cx="362298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i="1" dirty="0">
                <a:solidFill>
                  <a:srgbClr val="0070C0"/>
                </a:solidFill>
              </a:rPr>
              <a:t>Преподаватели </a:t>
            </a:r>
            <a:r>
              <a:rPr lang="ru-BY" sz="1600" i="1" dirty="0">
                <a:solidFill>
                  <a:srgbClr val="0070C0"/>
                </a:solidFill>
              </a:rPr>
              <a:t>ФПМ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err="1">
                <a:solidFill>
                  <a:srgbClr val="0070C0"/>
                </a:solidFill>
              </a:rPr>
              <a:t>Казаченкова</a:t>
            </a:r>
            <a:r>
              <a:rPr lang="ru-RU" sz="1600" i="1" dirty="0">
                <a:solidFill>
                  <a:srgbClr val="0070C0"/>
                </a:solidFill>
              </a:rPr>
              <a:t> Анна и Бондаренко Светлана Петровна</a:t>
            </a:r>
            <a:r>
              <a:rPr lang="ru-BY" sz="1600" i="1" dirty="0">
                <a:solidFill>
                  <a:srgbClr val="0070C0"/>
                </a:solidFill>
              </a:rPr>
              <a:t> </a:t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b="1" i="1" dirty="0">
                <a:solidFill>
                  <a:srgbClr val="0070C0"/>
                </a:solidFill>
              </a:rPr>
              <a:t>Студенты ФПМ на занятиях </a:t>
            </a:r>
            <a:r>
              <a:rPr lang="ru-BY" b="1" i="1" dirty="0">
                <a:solidFill>
                  <a:srgbClr val="0070C0"/>
                </a:solidFill>
              </a:rPr>
              <a:t>в машинном зале ЕС 1020</a:t>
            </a:r>
            <a:r>
              <a:rPr lang="ru-RU" b="1" i="1" dirty="0">
                <a:solidFill>
                  <a:srgbClr val="0070C0"/>
                </a:solidFill>
              </a:rPr>
              <a:t>, 1977 год</a:t>
            </a:r>
          </a:p>
          <a:p>
            <a:pPr algn="r">
              <a:lnSpc>
                <a:spcPts val="1800"/>
              </a:lnSpc>
            </a:pPr>
            <a:r>
              <a:rPr lang="ru-RU" sz="1600" i="1" dirty="0">
                <a:solidFill>
                  <a:srgbClr val="0070C0"/>
                </a:solidFill>
              </a:rPr>
              <a:t>Преподаватели Белецкая Людмила Владимировна (за пультом) и </a:t>
            </a:r>
            <a:r>
              <a:rPr lang="ru-RU" sz="1600" i="1" dirty="0" err="1">
                <a:solidFill>
                  <a:srgbClr val="0070C0"/>
                </a:solidFill>
              </a:rPr>
              <a:t>Казаченкова</a:t>
            </a:r>
            <a:r>
              <a:rPr lang="ru-RU" sz="1600" i="1" dirty="0">
                <a:solidFill>
                  <a:srgbClr val="0070C0"/>
                </a:solidFill>
              </a:rPr>
              <a:t> Анна</a:t>
            </a: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188799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599C3-6151-43A4-AB3A-12D744569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Подготовка задач на кафедрах ФПМ</a:t>
            </a:r>
            <a:endParaRPr lang="ru-BY" sz="32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624BDD-70E8-432B-810E-4A2AB281E1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93" y="764703"/>
            <a:ext cx="3600400" cy="2553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718218-59DB-4B14-91B0-977977912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31" y="661587"/>
            <a:ext cx="3404635" cy="3293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07BBD9-A6D5-41DF-8B34-99F9B1F4B6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96" y="3473362"/>
            <a:ext cx="2848568" cy="2758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54BDB2-4C0F-415C-9FDD-13D60861F8F3}"/>
              </a:ext>
            </a:extLst>
          </p:cNvPr>
          <p:cNvSpPr txBox="1"/>
          <p:nvPr/>
        </p:nvSpPr>
        <p:spPr>
          <a:xfrm>
            <a:off x="3342164" y="5107694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rgbClr val="0070C0"/>
                </a:solidFill>
              </a:rPr>
              <a:t>Кафедра вычислительной математики, </a:t>
            </a:r>
          </a:p>
          <a:p>
            <a:r>
              <a:rPr lang="ru-RU" sz="1600" i="1" dirty="0">
                <a:solidFill>
                  <a:srgbClr val="0070C0"/>
                </a:solidFill>
              </a:rPr>
              <a:t>Лауреаты Государственной премии</a:t>
            </a:r>
            <a:br>
              <a:rPr lang="ru-RU" sz="1600" i="1" dirty="0">
                <a:solidFill>
                  <a:srgbClr val="0070C0"/>
                </a:solidFill>
              </a:rPr>
            </a:br>
            <a:r>
              <a:rPr lang="ru-RU" sz="1600" i="1" dirty="0">
                <a:solidFill>
                  <a:srgbClr val="0070C0"/>
                </a:solidFill>
              </a:rPr>
              <a:t>зав. </a:t>
            </a:r>
            <a:r>
              <a:rPr lang="ru-RU" sz="1600" b="1" i="1" dirty="0">
                <a:solidFill>
                  <a:srgbClr val="0070C0"/>
                </a:solidFill>
              </a:rPr>
              <a:t>Бобков</a:t>
            </a:r>
            <a:r>
              <a:rPr lang="ru-RU" sz="1600" i="1" dirty="0">
                <a:solidFill>
                  <a:srgbClr val="0070C0"/>
                </a:solidFill>
              </a:rPr>
              <a:t> Владимир Васильевич (справа) и доцент </a:t>
            </a:r>
            <a:r>
              <a:rPr lang="ru-RU" sz="1600" b="1" i="1" dirty="0" err="1">
                <a:solidFill>
                  <a:srgbClr val="0070C0"/>
                </a:solidFill>
              </a:rPr>
              <a:t>Монастырный</a:t>
            </a:r>
            <a:r>
              <a:rPr lang="ru-RU" sz="1600" i="1" dirty="0">
                <a:solidFill>
                  <a:srgbClr val="0070C0"/>
                </a:solidFill>
              </a:rPr>
              <a:t> Петр Ильич, 1980 год </a:t>
            </a:r>
            <a:endParaRPr lang="ru-BY" sz="1600" i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9AC16B2-A928-426F-9ECF-7F1C2AB41ED8}"/>
              </a:ext>
            </a:extLst>
          </p:cNvPr>
          <p:cNvSpPr/>
          <p:nvPr/>
        </p:nvSpPr>
        <p:spPr>
          <a:xfrm>
            <a:off x="5284530" y="3954823"/>
            <a:ext cx="31829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>
                <a:solidFill>
                  <a:srgbClr val="0070C0"/>
                </a:solidFill>
              </a:rPr>
              <a:t>Кафедра программирования,</a:t>
            </a:r>
          </a:p>
          <a:p>
            <a:pPr algn="r"/>
            <a:r>
              <a:rPr lang="ru-RU" sz="1600" i="1" dirty="0">
                <a:solidFill>
                  <a:srgbClr val="0070C0"/>
                </a:solidFill>
              </a:rPr>
              <a:t>зав. </a:t>
            </a:r>
            <a:r>
              <a:rPr lang="ru-RU" sz="1600" b="1" i="1" dirty="0" err="1">
                <a:solidFill>
                  <a:srgbClr val="0070C0"/>
                </a:solidFill>
              </a:rPr>
              <a:t>Дробушевич</a:t>
            </a:r>
            <a:r>
              <a:rPr lang="ru-RU" sz="1600" b="1" i="1" dirty="0">
                <a:solidFill>
                  <a:srgbClr val="0070C0"/>
                </a:solidFill>
              </a:rPr>
              <a:t> </a:t>
            </a:r>
            <a:r>
              <a:rPr lang="ru-RU" sz="1600" i="1" dirty="0">
                <a:solidFill>
                  <a:srgbClr val="0070C0"/>
                </a:solidFill>
              </a:rPr>
              <a:t>Геннадий Антонович со студентами</a:t>
            </a:r>
            <a:br>
              <a:rPr lang="ru-RU" sz="1600" i="1" dirty="0">
                <a:solidFill>
                  <a:srgbClr val="0070C0"/>
                </a:solidFill>
              </a:rPr>
            </a:br>
            <a:r>
              <a:rPr lang="ru-RU" sz="1600" i="1" dirty="0">
                <a:solidFill>
                  <a:srgbClr val="0070C0"/>
                </a:solidFill>
              </a:rPr>
              <a:t> 5 курса, 1975 год</a:t>
            </a:r>
            <a:endParaRPr lang="ru-BY" sz="1600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E7BEB92-1FA8-499E-93FF-D5BCF0382CD4}"/>
              </a:ext>
            </a:extLst>
          </p:cNvPr>
          <p:cNvSpPr/>
          <p:nvPr/>
        </p:nvSpPr>
        <p:spPr>
          <a:xfrm>
            <a:off x="3453026" y="3428276"/>
            <a:ext cx="22379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070C0"/>
                </a:solidFill>
              </a:rPr>
              <a:t>Кафедра математического обеспечения ЭВМ,</a:t>
            </a:r>
            <a:br>
              <a:rPr lang="ru-RU" sz="1600" i="1" dirty="0">
                <a:solidFill>
                  <a:srgbClr val="0070C0"/>
                </a:solidFill>
              </a:rPr>
            </a:br>
            <a:r>
              <a:rPr lang="ru-RU" sz="1600" i="1" dirty="0">
                <a:solidFill>
                  <a:srgbClr val="0070C0"/>
                </a:solidFill>
              </a:rPr>
              <a:t>зав. </a:t>
            </a:r>
            <a:r>
              <a:rPr lang="ru-RU" sz="1600" b="1" i="1" dirty="0">
                <a:solidFill>
                  <a:srgbClr val="0070C0"/>
                </a:solidFill>
              </a:rPr>
              <a:t>Буза</a:t>
            </a:r>
            <a:r>
              <a:rPr lang="ru-RU" sz="1600" i="1" dirty="0">
                <a:solidFill>
                  <a:srgbClr val="0070C0"/>
                </a:solidFill>
              </a:rPr>
              <a:t> Михаил Константинович, </a:t>
            </a:r>
            <a:br>
              <a:rPr lang="ru-RU" sz="1600" i="1" dirty="0">
                <a:solidFill>
                  <a:srgbClr val="0070C0"/>
                </a:solidFill>
              </a:rPr>
            </a:br>
            <a:r>
              <a:rPr lang="ru-RU" sz="1600" i="1" dirty="0">
                <a:solidFill>
                  <a:srgbClr val="0070C0"/>
                </a:solidFill>
              </a:rPr>
              <a:t>1974 год</a:t>
            </a:r>
            <a:endParaRPr lang="ru-BY" sz="1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07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11788-2ED3-4C72-A139-0E596ED3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ЭВМ ЕС -1035 в БГУ </a:t>
            </a:r>
            <a:endParaRPr lang="ru-BY" sz="32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970964-4985-4535-98A4-14418CEBE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11500"/>
            <a:ext cx="3816440" cy="394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A7A27A-18F0-4343-A1E0-C497D3081259}"/>
              </a:ext>
            </a:extLst>
          </p:cNvPr>
          <p:cNvSpPr txBox="1"/>
          <p:nvPr/>
        </p:nvSpPr>
        <p:spPr>
          <a:xfrm>
            <a:off x="4697881" y="797897"/>
            <a:ext cx="3516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C00000"/>
                </a:solidFill>
              </a:rPr>
              <a:t>1984 год – </a:t>
            </a:r>
            <a:br>
              <a:rPr lang="ru-RU" sz="2200" dirty="0">
                <a:solidFill>
                  <a:srgbClr val="C00000"/>
                </a:solidFill>
              </a:rPr>
            </a:br>
            <a:r>
              <a:rPr lang="ru-RU" sz="2200" dirty="0">
                <a:solidFill>
                  <a:srgbClr val="C00000"/>
                </a:solidFill>
              </a:rPr>
              <a:t>новая </a:t>
            </a:r>
            <a:r>
              <a:rPr lang="ru-RU" sz="2200" b="1" dirty="0">
                <a:solidFill>
                  <a:srgbClr val="C00000"/>
                </a:solidFill>
              </a:rPr>
              <a:t>ЕС -1035 в БГУ </a:t>
            </a:r>
            <a:br>
              <a:rPr lang="ru-RU" sz="2200" dirty="0">
                <a:solidFill>
                  <a:srgbClr val="C00000"/>
                </a:solidFill>
              </a:rPr>
            </a:br>
            <a:endParaRPr lang="ru-BY" sz="22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60ED6B-EFF9-4689-9FF5-740DC805B088}"/>
              </a:ext>
            </a:extLst>
          </p:cNvPr>
          <p:cNvSpPr txBox="1"/>
          <p:nvPr/>
        </p:nvSpPr>
        <p:spPr>
          <a:xfrm>
            <a:off x="4859595" y="1700808"/>
            <a:ext cx="3413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Парк ЭВМ в БГУ в 1984 году</a:t>
            </a:r>
            <a:r>
              <a:rPr lang="en-US" sz="2000" dirty="0"/>
              <a:t>: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Минск – 32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ЕС-1022 – две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ЕС-1035</a:t>
            </a:r>
            <a:endParaRPr lang="ru-BY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689051-4D69-4961-AFEF-C8FB4267408D}"/>
              </a:ext>
            </a:extLst>
          </p:cNvPr>
          <p:cNvSpPr txBox="1"/>
          <p:nvPr/>
        </p:nvSpPr>
        <p:spPr>
          <a:xfrm>
            <a:off x="4697881" y="3188494"/>
            <a:ext cx="37010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70C0"/>
                </a:solidFill>
              </a:rPr>
              <a:t>Оператор ЭВМ  и инженеры-электроники Зайченко, Рудаковский, Акулов </a:t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у пульта управления </a:t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ЭВМ ЕС-1035, 1984 год</a:t>
            </a:r>
            <a:endParaRPr lang="ru-BY" i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E3050D-43D4-404C-9202-36ED89B74362}"/>
              </a:ext>
            </a:extLst>
          </p:cNvPr>
          <p:cNvSpPr/>
          <p:nvPr/>
        </p:nvSpPr>
        <p:spPr>
          <a:xfrm>
            <a:off x="971600" y="4929083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1984 году завершена разработка первых в БГУ автоматизированных систем управления «Абитуриент» и «Кадры» на основе новых технологий – баз данных и систем виртуальных машин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27640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1F63D-F7CB-4F94-956B-192FF875B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51950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Разработка обучающих систем</a:t>
            </a:r>
            <a:endParaRPr lang="ru-BY" sz="3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0CA0F9-7599-4DF3-B374-58BDFA2B8B50}"/>
              </a:ext>
            </a:extLst>
          </p:cNvPr>
          <p:cNvSpPr/>
          <p:nvPr/>
        </p:nvSpPr>
        <p:spPr>
          <a:xfrm>
            <a:off x="3988024" y="856194"/>
            <a:ext cx="2986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3969F1"/>
                </a:solidFill>
              </a:rPr>
              <a:t>Класс ЭВОС-БГУ.  09.1975</a:t>
            </a:r>
            <a:endParaRPr lang="ru-BY" sz="2000" b="1" i="1" dirty="0">
              <a:solidFill>
                <a:srgbClr val="3969F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F55326-94FE-4F17-9CD4-3C595A315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33" y="753820"/>
            <a:ext cx="3175587" cy="2406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EC400DA-FB99-4AC7-934F-474759CF65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1" y="3284984"/>
            <a:ext cx="3175587" cy="306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F915882-23B6-4FFF-83C3-470CF0D5A82D}"/>
              </a:ext>
            </a:extLst>
          </p:cNvPr>
          <p:cNvSpPr/>
          <p:nvPr/>
        </p:nvSpPr>
        <p:spPr>
          <a:xfrm>
            <a:off x="3988024" y="1412776"/>
            <a:ext cx="459693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 числе первых АОС, </a:t>
            </a:r>
            <a:br>
              <a:rPr lang="ru-RU" sz="2000" dirty="0"/>
            </a:br>
            <a:r>
              <a:rPr lang="ru-RU" sz="2000" dirty="0"/>
              <a:t>разработанных в СССР в 70-х гг., — </a:t>
            </a:r>
            <a:r>
              <a:rPr lang="ru-RU" sz="2000" b="1" dirty="0"/>
              <a:t>ЭВОС БГУ, АТОС БГУ</a:t>
            </a:r>
            <a:r>
              <a:rPr lang="ru-RU" sz="2000" dirty="0"/>
              <a:t>, «Контакт», «Экстерн», САДКО, СПОК-вуз</a:t>
            </a:r>
            <a:r>
              <a:rPr lang="ru-RU" dirty="0">
                <a:solidFill>
                  <a:srgbClr val="444444"/>
                </a:solidFill>
                <a:latin typeface="Trebuchet MS" panose="020B0603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 1977 году двумя бронзовыми медалями ВДНХ СССР награждена разработанная в вычислительном центре БГУ система ввода алгоритмов решения задач обработки данных с удаленного терминала.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 марте 1981 года на Международной ярмарке в Лейпциге демонстрировалась автоматизированная  телевизионная обучающая система «АТОС-БГУ»</a:t>
            </a:r>
            <a:endParaRPr lang="ru-BY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BY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E7A968C-A980-4FC0-BCFE-73785D304AF9}"/>
              </a:ext>
            </a:extLst>
          </p:cNvPr>
          <p:cNvSpPr/>
          <p:nvPr/>
        </p:nvSpPr>
        <p:spPr>
          <a:xfrm>
            <a:off x="3988024" y="5572323"/>
            <a:ext cx="30286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3969F1"/>
                </a:solidFill>
              </a:rPr>
              <a:t>Класс АТОС-БГУ.  1982</a:t>
            </a:r>
            <a:endParaRPr lang="ru-BY" sz="2000" b="1" i="1" dirty="0">
              <a:solidFill>
                <a:srgbClr val="3969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45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1F63D-F7CB-4F94-956B-192FF875B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Первый учебный класс БГУ-ЭВОС-75</a:t>
            </a:r>
            <a:endParaRPr lang="ru-BY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D8215D-20EF-4F45-8A0E-BE40A77EF297}"/>
              </a:ext>
            </a:extLst>
          </p:cNvPr>
          <p:cNvSpPr/>
          <p:nvPr/>
        </p:nvSpPr>
        <p:spPr>
          <a:xfrm>
            <a:off x="3563888" y="653675"/>
            <a:ext cx="482453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Первая в СССР обучающая компьютерная система с экранными пультами создана в  БГУ. </a:t>
            </a:r>
            <a:br>
              <a:rPr lang="ru-RU" dirty="0"/>
            </a:br>
            <a:r>
              <a:rPr lang="ru-RU" sz="2000" b="1" dirty="0"/>
              <a:t>БГУ-ЭВОС-75 - Э</a:t>
            </a:r>
            <a:r>
              <a:rPr lang="ru-RU" sz="2000" dirty="0"/>
              <a:t>кспериментальная </a:t>
            </a:r>
            <a:r>
              <a:rPr lang="ru-RU" sz="2000" b="1" dirty="0"/>
              <a:t>В</a:t>
            </a:r>
            <a:r>
              <a:rPr lang="ru-RU" sz="2000" dirty="0"/>
              <a:t>ычислительная </a:t>
            </a:r>
            <a:r>
              <a:rPr lang="ru-RU" sz="2000" b="1" dirty="0"/>
              <a:t>О</a:t>
            </a:r>
            <a:r>
              <a:rPr lang="ru-RU" sz="2000" dirty="0"/>
              <a:t>бучающая </a:t>
            </a:r>
            <a:r>
              <a:rPr lang="ru-RU" sz="2000" b="1" dirty="0"/>
              <a:t>С</a:t>
            </a:r>
            <a:r>
              <a:rPr lang="ru-RU" sz="2000" dirty="0"/>
              <a:t>истема </a:t>
            </a:r>
            <a:r>
              <a:rPr lang="ru-RU" dirty="0"/>
              <a:t>(«</a:t>
            </a:r>
            <a:r>
              <a:rPr lang="ru-RU" dirty="0" err="1"/>
              <a:t>Беларускi</a:t>
            </a:r>
            <a:r>
              <a:rPr lang="ru-RU" dirty="0"/>
              <a:t> </a:t>
            </a:r>
            <a:r>
              <a:rPr lang="ru-RU" dirty="0" err="1"/>
              <a:t>унiверсiтэт</a:t>
            </a:r>
            <a:r>
              <a:rPr lang="ru-RU" dirty="0"/>
              <a:t>», 6.11.1975 г).</a:t>
            </a:r>
          </a:p>
          <a:p>
            <a:endParaRPr lang="ru-BY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E0BF26-793E-4F8C-8119-2420AF5FCE45}"/>
              </a:ext>
            </a:extLst>
          </p:cNvPr>
          <p:cNvSpPr/>
          <p:nvPr/>
        </p:nvSpPr>
        <p:spPr>
          <a:xfrm>
            <a:off x="3517018" y="2691288"/>
            <a:ext cx="24267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3969F1"/>
                </a:solidFill>
              </a:rPr>
              <a:t>Комиссия </a:t>
            </a:r>
            <a:br>
              <a:rPr lang="ru-RU" sz="1600" i="1" dirty="0">
                <a:solidFill>
                  <a:srgbClr val="3969F1"/>
                </a:solidFill>
              </a:rPr>
            </a:br>
            <a:r>
              <a:rPr lang="ru-RU" sz="1600" i="1" dirty="0">
                <a:solidFill>
                  <a:srgbClr val="3969F1"/>
                </a:solidFill>
              </a:rPr>
              <a:t>по приёму </a:t>
            </a:r>
            <a:br>
              <a:rPr lang="ru-RU" sz="1600" i="1" dirty="0">
                <a:solidFill>
                  <a:srgbClr val="3969F1"/>
                </a:solidFill>
              </a:rPr>
            </a:br>
            <a:r>
              <a:rPr lang="ru-RU" sz="1600" i="1" dirty="0">
                <a:solidFill>
                  <a:srgbClr val="3969F1"/>
                </a:solidFill>
              </a:rPr>
              <a:t>системы ЭВОС к эксплуатации.</a:t>
            </a:r>
            <a:br>
              <a:rPr lang="ru-RU" sz="1600" i="1" dirty="0">
                <a:solidFill>
                  <a:srgbClr val="3969F1"/>
                </a:solidFill>
              </a:rPr>
            </a:br>
            <a:r>
              <a:rPr lang="ru-RU" sz="1600" i="1" dirty="0">
                <a:solidFill>
                  <a:srgbClr val="3969F1"/>
                </a:solidFill>
              </a:rPr>
              <a:t>Кафедра </a:t>
            </a:r>
            <a:br>
              <a:rPr lang="ru-RU" sz="1600" i="1" dirty="0">
                <a:solidFill>
                  <a:srgbClr val="3969F1"/>
                </a:solidFill>
              </a:rPr>
            </a:br>
            <a:r>
              <a:rPr lang="ru-RU" sz="1600" i="1" dirty="0">
                <a:solidFill>
                  <a:srgbClr val="3969F1"/>
                </a:solidFill>
              </a:rPr>
              <a:t>электронных математических </a:t>
            </a:r>
            <a:br>
              <a:rPr lang="ru-RU" sz="1600" i="1" dirty="0">
                <a:solidFill>
                  <a:srgbClr val="3969F1"/>
                </a:solidFill>
              </a:rPr>
            </a:br>
            <a:r>
              <a:rPr lang="ru-RU" sz="1600" i="1" dirty="0">
                <a:solidFill>
                  <a:srgbClr val="3969F1"/>
                </a:solidFill>
              </a:rPr>
              <a:t>машин физического факультета.</a:t>
            </a:r>
          </a:p>
          <a:p>
            <a:r>
              <a:rPr lang="ru-RU" sz="1600" i="1" dirty="0">
                <a:solidFill>
                  <a:srgbClr val="3969F1"/>
                </a:solidFill>
              </a:rPr>
              <a:t>10.1975 г. </a:t>
            </a:r>
            <a:endParaRPr lang="ru-BY" sz="1600" i="1" dirty="0">
              <a:solidFill>
                <a:srgbClr val="3969F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04BE89D-1C5C-4B00-A535-75F7A48A43E0}"/>
              </a:ext>
            </a:extLst>
          </p:cNvPr>
          <p:cNvSpPr/>
          <p:nvPr/>
        </p:nvSpPr>
        <p:spPr>
          <a:xfrm>
            <a:off x="683568" y="5582576"/>
            <a:ext cx="49435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3969F1"/>
                </a:solidFill>
              </a:rPr>
              <a:t>Один из создателей класса ЭВОС - </a:t>
            </a:r>
            <a:r>
              <a:rPr lang="ru-RU" sz="1600" i="1" dirty="0" err="1">
                <a:solidFill>
                  <a:srgbClr val="3969F1"/>
                </a:solidFill>
              </a:rPr>
              <a:t>с.н.с</a:t>
            </a:r>
            <a:r>
              <a:rPr lang="ru-RU" sz="1600" i="1" dirty="0">
                <a:solidFill>
                  <a:srgbClr val="3969F1"/>
                </a:solidFill>
              </a:rPr>
              <a:t>. отдела диалоговых систем ВЦ </a:t>
            </a:r>
            <a:r>
              <a:rPr lang="ru-RU" sz="1600" i="1" dirty="0" err="1">
                <a:solidFill>
                  <a:srgbClr val="3969F1"/>
                </a:solidFill>
              </a:rPr>
              <a:t>Шумляев</a:t>
            </a:r>
            <a:r>
              <a:rPr lang="ru-RU" sz="1600" i="1" dirty="0">
                <a:solidFill>
                  <a:srgbClr val="3969F1"/>
                </a:solidFill>
              </a:rPr>
              <a:t> В.С., 1978 г</a:t>
            </a:r>
            <a:r>
              <a:rPr lang="ru-RU" dirty="0"/>
              <a:t>.</a:t>
            </a:r>
            <a:endParaRPr lang="ru-BY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A034774-7DFE-4437-B3C5-ED4000DFD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3" y="664820"/>
            <a:ext cx="2880320" cy="3072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59AED95-3D7C-45CD-A1E0-7EBDC447E9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63778"/>
            <a:ext cx="3150092" cy="2953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67E8500-59D2-42F1-9799-0FAD8D67A2FB}"/>
              </a:ext>
            </a:extLst>
          </p:cNvPr>
          <p:cNvSpPr/>
          <p:nvPr/>
        </p:nvSpPr>
        <p:spPr>
          <a:xfrm>
            <a:off x="5342438" y="5586406"/>
            <a:ext cx="33157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3969F1"/>
                </a:solidFill>
              </a:rPr>
              <a:t>Занятия студентов в классе ЭВОС.   05.1978 г.</a:t>
            </a:r>
            <a:endParaRPr lang="ru-BY" sz="1600" i="1" dirty="0">
              <a:solidFill>
                <a:srgbClr val="3969F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1695304-8DFF-4C8B-90F9-26FF37613C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94" y="3736958"/>
            <a:ext cx="2426735" cy="1775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1763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1F63D-F7CB-4F94-956B-192FF875B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833" y="60984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Разработка обучающих систем, класс АТОС</a:t>
            </a:r>
            <a:endParaRPr lang="ru-BY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D8215D-20EF-4F45-8A0E-BE40A77EF297}"/>
              </a:ext>
            </a:extLst>
          </p:cNvPr>
          <p:cNvSpPr/>
          <p:nvPr/>
        </p:nvSpPr>
        <p:spPr>
          <a:xfrm>
            <a:off x="3112057" y="803474"/>
            <a:ext cx="52565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 декабре 1980 </a:t>
            </a:r>
            <a:r>
              <a:rPr lang="ru-RU" sz="2000" dirty="0"/>
              <a:t>в БГУ введена в эксплуатацию первая очередь </a:t>
            </a:r>
            <a:r>
              <a:rPr lang="ru-RU" sz="2000" b="1" dirty="0"/>
              <a:t>А</a:t>
            </a:r>
            <a:r>
              <a:rPr lang="ru-RU" sz="2000" dirty="0"/>
              <a:t>втоматизированной </a:t>
            </a:r>
            <a:r>
              <a:rPr lang="ru-RU" sz="2000" b="1" dirty="0"/>
              <a:t>Т</a:t>
            </a:r>
            <a:r>
              <a:rPr lang="ru-RU" sz="2000" dirty="0"/>
              <a:t>елевизионной </a:t>
            </a:r>
            <a:r>
              <a:rPr lang="ru-RU" sz="2000" b="1" dirty="0"/>
              <a:t>О</a:t>
            </a:r>
            <a:r>
              <a:rPr lang="ru-RU" sz="2000" dirty="0"/>
              <a:t>бучающей </a:t>
            </a:r>
            <a:r>
              <a:rPr lang="ru-RU" sz="2000" b="1" dirty="0"/>
              <a:t>С</a:t>
            </a:r>
            <a:r>
              <a:rPr lang="ru-RU" sz="2000" dirty="0"/>
              <a:t>истемы </a:t>
            </a:r>
            <a:r>
              <a:rPr lang="ru-RU" sz="2000" b="1" dirty="0"/>
              <a:t>АТОС.</a:t>
            </a:r>
            <a:endParaRPr lang="ru-RU" sz="2000" dirty="0"/>
          </a:p>
          <a:p>
            <a:endParaRPr lang="ru-BY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C180E3-0817-4187-9B74-848C55A46E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33" y="2880943"/>
            <a:ext cx="3735488" cy="3280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CA2093-E419-4F71-8C9C-3A31D8BE99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9" y="2880942"/>
            <a:ext cx="3543678" cy="3280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EE5757-5306-4333-9FD1-98C197FFAC8C}"/>
              </a:ext>
            </a:extLst>
          </p:cNvPr>
          <p:cNvSpPr txBox="1"/>
          <p:nvPr/>
        </p:nvSpPr>
        <p:spPr>
          <a:xfrm>
            <a:off x="2949004" y="2165373"/>
            <a:ext cx="3188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3969F1"/>
                </a:solidFill>
              </a:rPr>
              <a:t>Класс АТОС, семинар для преподавателей</a:t>
            </a:r>
            <a:endParaRPr lang="ru-BY" i="1" dirty="0">
              <a:solidFill>
                <a:srgbClr val="3969F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3704CF-1E19-471E-8621-1AD1FE12ACB7}"/>
              </a:ext>
            </a:extLst>
          </p:cNvPr>
          <p:cNvSpPr txBox="1"/>
          <p:nvPr/>
        </p:nvSpPr>
        <p:spPr>
          <a:xfrm>
            <a:off x="5179857" y="2511610"/>
            <a:ext cx="3188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solidFill>
                  <a:srgbClr val="3969F1"/>
                </a:solidFill>
              </a:rPr>
              <a:t>Занятия в классе АТОС</a:t>
            </a:r>
            <a:endParaRPr lang="ru-BY" i="1" dirty="0">
              <a:solidFill>
                <a:srgbClr val="3969F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C53187-01EF-4E75-8BAD-09F3F728C1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89" y="816193"/>
            <a:ext cx="2056603" cy="1695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3852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331DC-F0DF-4FC1-8EAE-C73D2C68D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3969F1"/>
                </a:solidFill>
              </a:rPr>
              <a:t>Персональная ЭВМ ЕС-1841</a:t>
            </a:r>
            <a:endParaRPr lang="ru-BY" sz="3200" b="1" dirty="0">
              <a:solidFill>
                <a:srgbClr val="3969F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BF641F-F9DF-4B89-8CBD-9F7127F6D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97" y="764705"/>
            <a:ext cx="3600400" cy="26524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</a:rPr>
              <a:t>ПЭВМ ЕС -1841 производилась </a:t>
            </a:r>
            <a:r>
              <a:rPr lang="ru-RU" sz="2000" dirty="0"/>
              <a:t>на Минском производственном объединении вычислительной техники </a:t>
            </a:r>
            <a:r>
              <a:rPr lang="ru-RU" sz="2000" b="1" dirty="0">
                <a:solidFill>
                  <a:srgbClr val="C00000"/>
                </a:solidFill>
              </a:rPr>
              <a:t>с 1987 года, </a:t>
            </a:r>
            <a:r>
              <a:rPr lang="ru-RU" sz="2000" dirty="0"/>
              <a:t>это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усовершенствованный вариант модели ЕС 1840, который в целом был аналогом американского IBM PC XT.</a:t>
            </a:r>
            <a:br>
              <a:rPr lang="ru-RU" sz="2000" dirty="0"/>
            </a:br>
            <a:endParaRPr lang="ru-BY" sz="20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3F90C98-1838-4B5A-8FCC-84D2715191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73" y="3732414"/>
            <a:ext cx="2035753" cy="1355230"/>
          </a:xfrm>
          <a:prstGeom prst="rect">
            <a:avLst/>
          </a:prstGeom>
          <a:ln w="28575">
            <a:solidFill>
              <a:srgbClr val="3969F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B68D9FA-CC7F-4BB8-A893-C4A4D36D9737}"/>
              </a:ext>
            </a:extLst>
          </p:cNvPr>
          <p:cNvSpPr txBox="1"/>
          <p:nvPr/>
        </p:nvSpPr>
        <p:spPr>
          <a:xfrm>
            <a:off x="712797" y="3440815"/>
            <a:ext cx="4147235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Характеристики и комплектация</a:t>
            </a:r>
            <a:br>
              <a:rPr lang="ru-RU" dirty="0"/>
            </a:br>
            <a:r>
              <a:rPr lang="ru-RU" dirty="0"/>
              <a:t>-</a:t>
            </a:r>
            <a:r>
              <a:rPr lang="en-US" dirty="0"/>
              <a:t> </a:t>
            </a:r>
            <a:r>
              <a:rPr lang="ru-RU" dirty="0"/>
              <a:t>процессор на частоте 4,77мгц</a:t>
            </a:r>
            <a:br>
              <a:rPr lang="ru-RU" dirty="0"/>
            </a:br>
            <a:r>
              <a:rPr lang="ru-RU" dirty="0"/>
              <a:t>-</a:t>
            </a:r>
            <a:r>
              <a:rPr lang="en-US" dirty="0"/>
              <a:t> </a:t>
            </a:r>
            <a:r>
              <a:rPr lang="ru-RU" dirty="0"/>
              <a:t>от 640кб до 1,5мб оперативной памяти</a:t>
            </a:r>
            <a:br>
              <a:rPr lang="ru-RU" dirty="0"/>
            </a:br>
            <a:r>
              <a:rPr lang="ru-RU" dirty="0"/>
              <a:t>-</a:t>
            </a:r>
            <a:r>
              <a:rPr lang="en-US" dirty="0"/>
              <a:t> </a:t>
            </a:r>
            <a:r>
              <a:rPr lang="ru-RU" dirty="0"/>
              <a:t>два дисковода 5,25 дюймовых</a:t>
            </a:r>
            <a:br>
              <a:rPr lang="ru-RU" dirty="0"/>
            </a:br>
            <a:r>
              <a:rPr lang="ru-RU" dirty="0"/>
              <a:t>-</a:t>
            </a:r>
            <a:r>
              <a:rPr lang="en-US" dirty="0"/>
              <a:t> </a:t>
            </a:r>
            <a:r>
              <a:rPr lang="ru-RU" dirty="0"/>
              <a:t>жесткий диск на 5, 10 или 20 мегабайт</a:t>
            </a:r>
            <a:br>
              <a:rPr lang="ru-RU" dirty="0"/>
            </a:br>
            <a:r>
              <a:rPr lang="ru-RU" dirty="0"/>
              <a:t>-</a:t>
            </a:r>
            <a:r>
              <a:rPr lang="en-US" dirty="0"/>
              <a:t> </a:t>
            </a:r>
            <a:r>
              <a:rPr lang="ru-RU" dirty="0"/>
              <a:t>графическая карта стандарта CGA</a:t>
            </a:r>
          </a:p>
          <a:p>
            <a:r>
              <a:rPr lang="ru-RU" dirty="0"/>
              <a:t>-</a:t>
            </a:r>
            <a:r>
              <a:rPr lang="en-US" dirty="0"/>
              <a:t> </a:t>
            </a:r>
            <a:r>
              <a:rPr lang="ru-RU" dirty="0"/>
              <a:t>графический манипулятор "Колобок</a:t>
            </a:r>
            <a:r>
              <a:rPr lang="en-US" dirty="0"/>
              <a:t>”</a:t>
            </a:r>
            <a:endParaRPr lang="ru-RU" dirty="0"/>
          </a:p>
          <a:p>
            <a:r>
              <a:rPr lang="en-US" dirty="0"/>
              <a:t>- </a:t>
            </a:r>
            <a:r>
              <a:rPr lang="ru-RU" dirty="0"/>
              <a:t>карта локальной сети "Эстафета“</a:t>
            </a:r>
            <a:endParaRPr lang="en-US" dirty="0"/>
          </a:p>
          <a:p>
            <a:r>
              <a:rPr lang="en-US" dirty="0"/>
              <a:t>- </a:t>
            </a:r>
            <a:r>
              <a:rPr lang="ru-RU" dirty="0"/>
              <a:t>матричный принтер, индийский </a:t>
            </a:r>
            <a:r>
              <a:rPr lang="ru-RU" dirty="0" err="1"/>
              <a:t>Epson</a:t>
            </a:r>
            <a:r>
              <a:rPr lang="ru-RU" dirty="0"/>
              <a:t> или польский D100</a:t>
            </a:r>
            <a:endParaRPr lang="ru-B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B28ED-B6D3-44A4-A5BB-8719DFBA231C}"/>
              </a:ext>
            </a:extLst>
          </p:cNvPr>
          <p:cNvSpPr txBox="1"/>
          <p:nvPr/>
        </p:nvSpPr>
        <p:spPr>
          <a:xfrm>
            <a:off x="5436096" y="515719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3969F1"/>
                </a:solidFill>
              </a:rPr>
              <a:t>Мышь «Колобок»  - манипулятор с вращающимся опорным шариком</a:t>
            </a:r>
            <a:endParaRPr lang="ru-BY" sz="1600" dirty="0">
              <a:solidFill>
                <a:srgbClr val="3969F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BF5C83-BF31-4446-A227-B4870E37CF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32" y="691132"/>
            <a:ext cx="4109371" cy="2737868"/>
          </a:xfrm>
          <a:prstGeom prst="rect">
            <a:avLst/>
          </a:prstGeom>
          <a:ln w="28575">
            <a:solidFill>
              <a:srgbClr val="3969F1"/>
            </a:solidFill>
          </a:ln>
        </p:spPr>
      </p:pic>
    </p:spTree>
    <p:extLst>
      <p:ext uri="{BB962C8B-B14F-4D97-AF65-F5344CB8AC3E}">
        <p14:creationId xmlns:p14="http://schemas.microsoft.com/office/powerpoint/2010/main" val="3720538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87AA5-DE8A-4430-81AD-E7D6FBAB8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Учебные классы на базе ПЭВМ ЕС-1841</a:t>
            </a:r>
            <a:endParaRPr lang="ru-BY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71974B-0B2E-4F57-84A0-A891E26A3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776515"/>
            <a:ext cx="7272808" cy="1377850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/>
              <a:t>1 июля 1987 года в БГУ открыт </a:t>
            </a:r>
            <a:r>
              <a:rPr lang="ru-RU" sz="2400" b="1" dirty="0"/>
              <a:t>факультет повышения квалификации</a:t>
            </a:r>
            <a:r>
              <a:rPr lang="en-US" sz="2400" b="1" dirty="0"/>
              <a:t>  </a:t>
            </a:r>
            <a:r>
              <a:rPr lang="ru-RU" sz="2400" b="1" dirty="0"/>
              <a:t>по прикладной математике и ЭВМ </a:t>
            </a:r>
            <a:br>
              <a:rPr lang="en-US" sz="2400" b="1" dirty="0"/>
            </a:br>
            <a:r>
              <a:rPr lang="ru-RU" sz="2400" dirty="0"/>
              <a:t>(декан доцент </a:t>
            </a:r>
            <a:r>
              <a:rPr lang="ru-RU" sz="2400" dirty="0" err="1"/>
              <a:t>Н.Н.Труш</a:t>
            </a:r>
            <a:r>
              <a:rPr lang="ru-RU" sz="2400" dirty="0"/>
              <a:t>)</a:t>
            </a:r>
          </a:p>
          <a:p>
            <a:r>
              <a:rPr lang="ru-RU" sz="2400" dirty="0"/>
              <a:t>Учебные классы факультета комплектовались ПЭВМ ЕС-1841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2C8D13-71E2-4E87-B6B2-3B425BBA0C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76872"/>
            <a:ext cx="3846178" cy="3602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923978-EF82-4B91-A840-76BE02F406DF}"/>
              </a:ext>
            </a:extLst>
          </p:cNvPr>
          <p:cNvSpPr/>
          <p:nvPr/>
        </p:nvSpPr>
        <p:spPr>
          <a:xfrm>
            <a:off x="5102621" y="4798246"/>
            <a:ext cx="35555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err="1">
                <a:solidFill>
                  <a:srgbClr val="0070C0"/>
                </a:solidFill>
              </a:rPr>
              <a:t>Вештор</a:t>
            </a:r>
            <a:r>
              <a:rPr lang="ru-RU" sz="1600" i="1" dirty="0">
                <a:solidFill>
                  <a:srgbClr val="0070C0"/>
                </a:solidFill>
              </a:rPr>
              <a:t> Алексей Михайлович и Свирский Евгений Анатольевич в лаборатории ОНИЛ АСУ ГХП ФПМ </a:t>
            </a:r>
            <a:br>
              <a:rPr lang="ru-RU" sz="1600" i="1" dirty="0">
                <a:solidFill>
                  <a:srgbClr val="0070C0"/>
                </a:solidFill>
              </a:rPr>
            </a:br>
            <a:r>
              <a:rPr lang="ru-RU" sz="1600" i="1" dirty="0">
                <a:solidFill>
                  <a:srgbClr val="0070C0"/>
                </a:solidFill>
              </a:rPr>
              <a:t>за ПЭВМ ЕС-1841, 28.01.1988 года</a:t>
            </a:r>
            <a:endParaRPr lang="ru-BY" sz="1600" i="1" dirty="0">
              <a:solidFill>
                <a:srgbClr val="0070C0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8704856-CCFA-4C58-9B7E-47139A211DCD}"/>
              </a:ext>
            </a:extLst>
          </p:cNvPr>
          <p:cNvSpPr txBox="1">
            <a:spLocks/>
          </p:cNvSpPr>
          <p:nvPr/>
        </p:nvSpPr>
        <p:spPr>
          <a:xfrm>
            <a:off x="5076056" y="2668423"/>
            <a:ext cx="3729026" cy="1192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Факультет позволил многим специалистам республики быстро освоить работу на персональных ЭВМ.</a:t>
            </a:r>
            <a:endParaRPr lang="ru-BY" sz="2000" dirty="0"/>
          </a:p>
        </p:txBody>
      </p:sp>
    </p:spTree>
    <p:extLst>
      <p:ext uri="{BB962C8B-B14F-4D97-AF65-F5344CB8AC3E}">
        <p14:creationId xmlns:p14="http://schemas.microsoft.com/office/powerpoint/2010/main" val="211208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A531A-A506-4392-A84B-220BF4E9D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Первые ЭВМ в Беларуси и в БГУ</a:t>
            </a:r>
            <a:endParaRPr lang="ru-BY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9A38E0-154E-494F-8436-3678E3E6F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880" y="4741754"/>
            <a:ext cx="7602068" cy="1731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Использована информация интернета</a:t>
            </a:r>
            <a:r>
              <a:rPr lang="en-US" sz="1800" dirty="0"/>
              <a:t>:</a:t>
            </a:r>
            <a:endParaRPr lang="ru-BY" sz="1800" dirty="0"/>
          </a:p>
          <a:p>
            <a:r>
              <a:rPr lang="en-US" sz="1800" dirty="0"/>
              <a:t>https://pikabu.ru/story/</a:t>
            </a:r>
          </a:p>
          <a:p>
            <a:r>
              <a:rPr lang="en-US" sz="1800" dirty="0"/>
              <a:t>http://pto70.ripo.unibel.by/INFORMATIKA</a:t>
            </a:r>
          </a:p>
          <a:p>
            <a:r>
              <a:rPr lang="ru-BY" sz="1800" dirty="0"/>
              <a:t>https://naviny.online/rubrics/tehno</a:t>
            </a:r>
          </a:p>
          <a:p>
            <a:endParaRPr lang="ru-BY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093465-8CD9-4792-A74E-CA11CEDE07F3}"/>
              </a:ext>
            </a:extLst>
          </p:cNvPr>
          <p:cNvSpPr/>
          <p:nvPr/>
        </p:nvSpPr>
        <p:spPr>
          <a:xfrm>
            <a:off x="2286000" y="2945599"/>
            <a:ext cx="4572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BY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8C5351-05B4-4B78-A86B-60E0EDB59D4D}"/>
              </a:ext>
            </a:extLst>
          </p:cNvPr>
          <p:cNvSpPr/>
          <p:nvPr/>
        </p:nvSpPr>
        <p:spPr>
          <a:xfrm>
            <a:off x="1259632" y="770994"/>
            <a:ext cx="684076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C00000"/>
                </a:solidFill>
              </a:rPr>
              <a:t>Факультет прикладной математики и информатики БГУ</a:t>
            </a:r>
          </a:p>
          <a:p>
            <a:pPr algn="ctr"/>
            <a:r>
              <a:rPr lang="ru-RU" sz="2400" dirty="0">
                <a:solidFill>
                  <a:srgbClr val="3969F1"/>
                </a:solidFill>
              </a:rPr>
              <a:t>Центр образовательных инноваций</a:t>
            </a:r>
          </a:p>
          <a:p>
            <a:pPr algn="ctr"/>
            <a:r>
              <a:rPr lang="ru-RU" sz="2400" dirty="0">
                <a:solidFill>
                  <a:srgbClr val="3969F1"/>
                </a:solidFill>
              </a:rPr>
              <a:t>Отдел обеспечения учебного процесса </a:t>
            </a:r>
            <a:br>
              <a:rPr lang="en-US" sz="2400" dirty="0">
                <a:solidFill>
                  <a:srgbClr val="3969F1"/>
                </a:solidFill>
              </a:rPr>
            </a:br>
            <a:r>
              <a:rPr lang="ru-RU" sz="2400" dirty="0">
                <a:solidFill>
                  <a:srgbClr val="3969F1"/>
                </a:solidFill>
              </a:rPr>
              <a:t>2022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4B2083-A89A-43B1-BB7B-1291E7E67718}"/>
              </a:ext>
            </a:extLst>
          </p:cNvPr>
          <p:cNvSpPr txBox="1"/>
          <p:nvPr/>
        </p:nvSpPr>
        <p:spPr>
          <a:xfrm>
            <a:off x="899592" y="2845488"/>
            <a:ext cx="756084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Презентация подготовлена </a:t>
            </a:r>
            <a:r>
              <a:rPr lang="ru-RU" sz="2000" b="1" dirty="0" err="1"/>
              <a:t>Апанасевич</a:t>
            </a:r>
            <a:r>
              <a:rPr lang="ru-RU" sz="2000" b="1" dirty="0"/>
              <a:t> Т.А. </a:t>
            </a:r>
            <a:r>
              <a:rPr lang="ru-RU" sz="2000" dirty="0"/>
              <a:t>по материалам</a:t>
            </a:r>
            <a:r>
              <a:rPr lang="en-US" sz="2000" dirty="0"/>
              <a:t>:</a:t>
            </a:r>
            <a:r>
              <a:rPr lang="ru-RU" sz="2000" dirty="0"/>
              <a:t>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Кожушков А.И., Яновский О.А. Белорусский государственный университет: Хроника событий (1919 – 1989) </a:t>
            </a:r>
            <a:r>
              <a:rPr lang="ru-RU"/>
              <a:t>/ </a:t>
            </a:r>
            <a:br>
              <a:rPr lang="ru-RU"/>
            </a:br>
            <a:r>
              <a:rPr lang="ru-RU"/>
              <a:t>Под</a:t>
            </a:r>
            <a:r>
              <a:rPr lang="ru-RU" dirty="0"/>
              <a:t>. ред. Ф.Н. </a:t>
            </a:r>
            <a:r>
              <a:rPr lang="ru-RU" dirty="0" err="1"/>
              <a:t>Капуцкого</a:t>
            </a:r>
            <a:r>
              <a:rPr lang="ru-RU" dirty="0"/>
              <a:t> и др. – Мн.: Университетское, 1990. – 238 с</a:t>
            </a:r>
            <a:r>
              <a:rPr lang="ru-RU" sz="2000" dirty="0"/>
              <a:t>.</a:t>
            </a:r>
            <a:endParaRPr lang="ru-BY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Цифровой фотоархив Музея истории БГУ</a:t>
            </a:r>
            <a:r>
              <a:rPr lang="en-US" dirty="0"/>
              <a:t>, </a:t>
            </a:r>
            <a:r>
              <a:rPr lang="en-US" dirty="0">
                <a:hlinkClick r:id="rId2"/>
              </a:rPr>
              <a:t>https://earchives.bsu.by/</a:t>
            </a:r>
            <a:r>
              <a:rPr lang="ru-RU" dirty="0"/>
              <a:t>, автор фото </a:t>
            </a:r>
            <a:r>
              <a:rPr lang="ru-RU" dirty="0" err="1"/>
              <a:t>Красковский</a:t>
            </a:r>
            <a:r>
              <a:rPr lang="ru-RU" dirty="0"/>
              <a:t> Геннадий</a:t>
            </a:r>
            <a:r>
              <a:rPr lang="ru-RU" sz="2000" dirty="0"/>
              <a:t>.</a:t>
            </a:r>
            <a:endParaRPr lang="en-US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22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384CE-89AB-4802-BDDB-1986740E2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72" y="41522"/>
            <a:ext cx="7771874" cy="65403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Создание Вычислительного центра БГУ</a:t>
            </a:r>
            <a:endParaRPr lang="ru-BY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A0A5C8-7C35-4CFB-BEEC-72A00E2A3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5746" y="3496050"/>
            <a:ext cx="2443282" cy="715920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ru-RU" sz="1600" i="1" dirty="0" err="1">
                <a:solidFill>
                  <a:srgbClr val="0070C0"/>
                </a:solidFill>
              </a:rPr>
              <a:t>И.М.Кунцевич</a:t>
            </a:r>
            <a:r>
              <a:rPr lang="ru-RU" sz="1600" i="1" dirty="0">
                <a:solidFill>
                  <a:srgbClr val="0070C0"/>
                </a:solidFill>
              </a:rPr>
              <a:t>,</a:t>
            </a:r>
            <a:br>
              <a:rPr lang="ru-RU" sz="1600" i="1" dirty="0">
                <a:solidFill>
                  <a:srgbClr val="0070C0"/>
                </a:solidFill>
              </a:rPr>
            </a:br>
            <a:r>
              <a:rPr lang="ru-RU" sz="1600" i="1" dirty="0">
                <a:solidFill>
                  <a:srgbClr val="0070C0"/>
                </a:solidFill>
              </a:rPr>
              <a:t>кандидат физ.-мат. наук </a:t>
            </a:r>
            <a:br>
              <a:rPr lang="ru-RU" sz="1800" dirty="0"/>
            </a:br>
            <a:endParaRPr lang="ru-RU" sz="1000" dirty="0"/>
          </a:p>
          <a:p>
            <a:pPr algn="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ru-BY" sz="2400" dirty="0"/>
          </a:p>
          <a:p>
            <a:pPr marL="0" indent="0" algn="r">
              <a:buNone/>
            </a:pPr>
            <a:endParaRPr lang="ru-BY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108DEE-286F-4A7B-A7EC-2A3A5D5B9D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744933"/>
            <a:ext cx="3006742" cy="2705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31C83C-B00D-4119-9817-9787FEFD4AE9}"/>
              </a:ext>
            </a:extLst>
          </p:cNvPr>
          <p:cNvSpPr/>
          <p:nvPr/>
        </p:nvSpPr>
        <p:spPr>
          <a:xfrm>
            <a:off x="917848" y="976696"/>
            <a:ext cx="480628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4 ноября 1958 года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Приказом Министерства образования СССР от 4.11.58 г.  № 256-С 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в Белорусском государственном университете им. В.И. Ленина создан 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Вычислительный центр (ВЦ).</a:t>
            </a:r>
            <a:br>
              <a:rPr lang="ru-RU" dirty="0"/>
            </a:br>
            <a:endParaRPr lang="ru-B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900BE-BF97-45A5-B8A1-2725C5128186}"/>
              </a:ext>
            </a:extLst>
          </p:cNvPr>
          <p:cNvSpPr txBox="1"/>
          <p:nvPr/>
        </p:nvSpPr>
        <p:spPr>
          <a:xfrm>
            <a:off x="884949" y="3837387"/>
            <a:ext cx="58843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1959-1960	Супруненко Дмитрий Алексеевич</a:t>
            </a:r>
            <a:endParaRPr lang="ru-BY" dirty="0"/>
          </a:p>
          <a:p>
            <a:r>
              <a:rPr lang="ru-RU" i="1" dirty="0"/>
              <a:t>1960-1961	Крылов Владимир Иванович	 </a:t>
            </a:r>
            <a:endParaRPr lang="ru-BY" dirty="0"/>
          </a:p>
          <a:p>
            <a:r>
              <a:rPr lang="ru-RU" i="1" dirty="0"/>
              <a:t>1961-1962	</a:t>
            </a:r>
            <a:r>
              <a:rPr lang="ru-RU" i="1" dirty="0" err="1"/>
              <a:t>Кунцевич</a:t>
            </a:r>
            <a:r>
              <a:rPr lang="ru-RU" i="1" dirty="0"/>
              <a:t> Иван Михайлович </a:t>
            </a:r>
            <a:endParaRPr lang="ru-BY" dirty="0"/>
          </a:p>
          <a:p>
            <a:r>
              <a:rPr lang="ru-RU" i="1" dirty="0"/>
              <a:t>1962-1965	</a:t>
            </a:r>
            <a:r>
              <a:rPr lang="ru-RU" i="1" dirty="0" err="1"/>
              <a:t>Чеголин</a:t>
            </a:r>
            <a:r>
              <a:rPr lang="ru-RU" i="1" dirty="0"/>
              <a:t> Петр Михайлович</a:t>
            </a:r>
            <a:endParaRPr lang="ru-BY" dirty="0"/>
          </a:p>
          <a:p>
            <a:r>
              <a:rPr lang="ru-RU" i="1" dirty="0"/>
              <a:t>1965-1968	</a:t>
            </a:r>
            <a:r>
              <a:rPr lang="ru-RU" i="1" dirty="0" err="1"/>
              <a:t>Поснов</a:t>
            </a:r>
            <a:r>
              <a:rPr lang="ru-RU" i="1" dirty="0"/>
              <a:t> Николай Николаевич</a:t>
            </a:r>
            <a:endParaRPr lang="ru-BY" dirty="0"/>
          </a:p>
          <a:p>
            <a:r>
              <a:rPr lang="ru-RU" i="1" dirty="0"/>
              <a:t>1968-1970	Оранский Анатолий Митрофанович</a:t>
            </a:r>
            <a:endParaRPr lang="ru-BY" dirty="0"/>
          </a:p>
          <a:p>
            <a:r>
              <a:rPr lang="ru-RU" i="1" dirty="0"/>
              <a:t>1970-1982	Пальцев Александр Александрович</a:t>
            </a:r>
            <a:endParaRPr lang="ru-BY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B8155-DDF4-48F0-9C70-CC1A08F00199}"/>
              </a:ext>
            </a:extLst>
          </p:cNvPr>
          <p:cNvSpPr txBox="1"/>
          <p:nvPr/>
        </p:nvSpPr>
        <p:spPr>
          <a:xfrm>
            <a:off x="917848" y="33765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Первые директора ВЦ</a:t>
            </a:r>
            <a:endParaRPr lang="ru-BY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12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6A3A2-0557-4390-80FA-9C9B6DFA9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Первая вычислительная машина в Беларуси</a:t>
            </a:r>
            <a:endParaRPr lang="ru-BY" sz="3600" b="1" dirty="0">
              <a:solidFill>
                <a:srgbClr val="C00000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2B47D3-2A4E-4B9A-887E-1852470745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788024" y="693663"/>
            <a:ext cx="3744416" cy="55553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BY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Приказ № 382</a:t>
            </a:r>
            <a:endParaRPr kumimoji="0" lang="ru-RU" altLang="ru-BY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BY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 Белорусскому государственному университету им. В.И. Ленина</a:t>
            </a:r>
            <a:endParaRPr kumimoji="0" lang="ru-RU" altLang="ru-BY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algn="r">
              <a:buNone/>
            </a:pPr>
            <a:r>
              <a:rPr kumimoji="0" lang="ru-RU" altLang="ru-BY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31 декабря 1958 г. Минск</a:t>
            </a:r>
          </a:p>
          <a:p>
            <a:pPr marL="0" algn="ctr">
              <a:buNone/>
            </a:pPr>
            <a:endParaRPr lang="ru-RU" altLang="ru-BY" sz="1100" dirty="0">
              <a:ea typeface="Times New Roman" panose="02020603050405020304" pitchFamily="18" charset="0"/>
            </a:endParaRPr>
          </a:p>
          <a:p>
            <a:pPr marL="0" algn="ctr">
              <a:buNone/>
            </a:pPr>
            <a:r>
              <a:rPr lang="ru-RU" altLang="ru-BY" sz="1100" dirty="0">
                <a:ea typeface="Times New Roman" panose="02020603050405020304" pitchFamily="18" charset="0"/>
              </a:rPr>
              <a:t>§ 1</a:t>
            </a:r>
            <a:endParaRPr lang="ru-RU" altLang="ru-BY" sz="1100" dirty="0"/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BY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связи с организацией Вычислительного центра при университете, учитывая рекомендации кафедр физического факультета, назначить </a:t>
            </a:r>
            <a:br>
              <a:rPr kumimoji="0" lang="ru-RU" altLang="ru-BY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BY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 31 декабря с. г. на штатные должности инженеров ВЦ с окладом по 1000 руб. в месяц студентов 5 курса физического факультета:</a:t>
            </a:r>
            <a:endParaRPr kumimoji="0" lang="ru-RU" altLang="ru-BY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BY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kumimoji="0" lang="ru-RU" altLang="ru-BY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Босякова</a:t>
            </a:r>
            <a:r>
              <a:rPr kumimoji="0" lang="ru-RU" altLang="ru-BY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Алексея Никифоровича</a:t>
            </a:r>
            <a:endParaRPr kumimoji="0" lang="ru-RU" altLang="ru-BY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BY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kumimoji="0" lang="ru-RU" altLang="ru-BY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Лукашика</a:t>
            </a:r>
            <a:r>
              <a:rPr kumimoji="0" lang="ru-RU" altLang="ru-BY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Ивана Аркадьевича</a:t>
            </a:r>
            <a:endParaRPr kumimoji="0" lang="ru-RU" altLang="ru-BY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BY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3. Коротаева Николая Адамовича</a:t>
            </a:r>
            <a:endParaRPr kumimoji="0" lang="ru-RU" altLang="ru-BY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BY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4. Рудаковского Алексея Викторовича</a:t>
            </a:r>
            <a:endParaRPr kumimoji="0" lang="ru-RU" altLang="ru-BY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BY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§ 2</a:t>
            </a:r>
            <a:endParaRPr kumimoji="0" lang="ru-RU" altLang="ru-BY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BY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 31 декабря 1958 г. снять этих студентов со стипендии и перевести их на занятия по индивидуальным планам.</a:t>
            </a:r>
            <a:endParaRPr kumimoji="0" lang="ru-RU" altLang="ru-BY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BY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§ 3</a:t>
            </a:r>
            <a:endParaRPr kumimoji="0" lang="ru-RU" altLang="ru-BY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BY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Командировать с 5 января 1959 г. </a:t>
            </a:r>
            <a:br>
              <a:rPr kumimoji="0" lang="ru-RU" altLang="ru-BY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BY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т. </a:t>
            </a:r>
            <a:r>
              <a:rPr kumimoji="0" lang="ru-RU" altLang="ru-BY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Босякова</a:t>
            </a:r>
            <a:r>
              <a:rPr kumimoji="0" lang="ru-RU" altLang="ru-BY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А.Н., </a:t>
            </a:r>
            <a:r>
              <a:rPr kumimoji="0" lang="ru-RU" altLang="ru-BY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Лукашика</a:t>
            </a:r>
            <a:r>
              <a:rPr kumimoji="0" lang="ru-RU" altLang="ru-BY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И.А., Коротаева Н.А., и Рудаковского А.В. на Пензенский завод счетно-аналитических машин «САМ» для прохождения подготовки на курсах сроком на 2 месяца.</a:t>
            </a:r>
            <a:endParaRPr kumimoji="0" lang="ru-RU" altLang="ru-BY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BY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BY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Ректор</a:t>
            </a:r>
            <a:endParaRPr kumimoji="0" lang="ru-RU" altLang="ru-BY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BY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Белорусского государственного  университета</a:t>
            </a:r>
            <a:endParaRPr kumimoji="0" lang="ru-RU" altLang="ru-BY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BY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им. В.И. Ленина</a:t>
            </a:r>
            <a:endParaRPr kumimoji="0" lang="ru-RU" altLang="ru-BY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BY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профессор	/А. </a:t>
            </a:r>
            <a:r>
              <a:rPr kumimoji="0" lang="ru-RU" altLang="ru-BY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Севченко</a:t>
            </a:r>
            <a:r>
              <a:rPr kumimoji="0" lang="ru-RU" altLang="ru-BY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endParaRPr kumimoji="0" lang="ru-RU" altLang="ru-BY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23485C-1F54-4B12-8F3A-E3EE33CDA850}"/>
              </a:ext>
            </a:extLst>
          </p:cNvPr>
          <p:cNvSpPr txBox="1"/>
          <p:nvPr/>
        </p:nvSpPr>
        <p:spPr>
          <a:xfrm>
            <a:off x="682280" y="731469"/>
            <a:ext cx="3961727" cy="207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  <a:spcBef>
                <a:spcPts val="0"/>
              </a:spcBef>
              <a:tabLst>
                <a:tab pos="0" algn="l"/>
              </a:tabLst>
            </a:pPr>
            <a:r>
              <a:rPr lang="ru-RU" sz="2200" b="1" dirty="0">
                <a:solidFill>
                  <a:srgbClr val="C00000"/>
                </a:solidFill>
              </a:rPr>
              <a:t>Первая </a:t>
            </a:r>
            <a:br>
              <a:rPr lang="ru-RU" sz="2200" b="1" dirty="0">
                <a:solidFill>
                  <a:srgbClr val="C00000"/>
                </a:solidFill>
              </a:rPr>
            </a:br>
            <a:r>
              <a:rPr lang="ru-RU" sz="2200" b="1" dirty="0">
                <a:solidFill>
                  <a:srgbClr val="C00000"/>
                </a:solidFill>
              </a:rPr>
              <a:t>электронно-вычислительная </a:t>
            </a:r>
            <a:br>
              <a:rPr lang="ru-RU" sz="2200" b="1" dirty="0">
                <a:solidFill>
                  <a:srgbClr val="C00000"/>
                </a:solidFill>
              </a:rPr>
            </a:br>
            <a:r>
              <a:rPr lang="ru-RU" sz="2200" b="1" dirty="0">
                <a:solidFill>
                  <a:srgbClr val="C00000"/>
                </a:solidFill>
              </a:rPr>
              <a:t>машина в Беларуси </a:t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dirty="0"/>
              <a:t>была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 установлена </a:t>
            </a:r>
            <a:br>
              <a:rPr lang="ru-RU" sz="2200" dirty="0"/>
            </a:br>
            <a:r>
              <a:rPr lang="ru-RU" sz="2200" dirty="0"/>
              <a:t>в Вычислительном центре БГУ </a:t>
            </a:r>
            <a:r>
              <a:rPr lang="ru-RU" sz="2200" b="1" dirty="0">
                <a:solidFill>
                  <a:srgbClr val="FF0000"/>
                </a:solidFill>
              </a:rPr>
              <a:t>-</a:t>
            </a:r>
            <a:br>
              <a:rPr lang="ru-RU" sz="2200" dirty="0"/>
            </a:br>
            <a:r>
              <a:rPr lang="ru-RU" sz="2200" b="1" dirty="0">
                <a:solidFill>
                  <a:srgbClr val="C00000"/>
                </a:solidFill>
              </a:rPr>
              <a:t>ламповая ЭЦВМ «Урал-1», </a:t>
            </a:r>
            <a:b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dirty="0"/>
              <a:t>произведенная в г. Пензе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8DA9B5-4AF1-4614-AE18-297BF0531659}"/>
              </a:ext>
            </a:extLst>
          </p:cNvPr>
          <p:cNvSpPr txBox="1"/>
          <p:nvPr/>
        </p:nvSpPr>
        <p:spPr>
          <a:xfrm>
            <a:off x="899592" y="3068960"/>
            <a:ext cx="324036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Дипломники физического факультета после</a:t>
            </a:r>
            <a:br>
              <a:rPr lang="ru-RU" dirty="0"/>
            </a:br>
            <a:r>
              <a:rPr lang="ru-RU" dirty="0"/>
              <a:t> 8-ми месячной переподготовки по основам вычислительной техники в </a:t>
            </a:r>
            <a:r>
              <a:rPr lang="ru-RU" b="1" dirty="0"/>
              <a:t>сентябре 1959 года привезли </a:t>
            </a:r>
            <a:r>
              <a:rPr lang="ru-RU" dirty="0"/>
              <a:t>в </a:t>
            </a:r>
            <a:r>
              <a:rPr lang="ru-RU" dirty="0" err="1"/>
              <a:t>г.Минск</a:t>
            </a:r>
            <a:r>
              <a:rPr lang="ru-RU" dirty="0"/>
              <a:t> ЭЦВМ «Урал-1», которая была </a:t>
            </a:r>
            <a:br>
              <a:rPr lang="ru-RU" dirty="0"/>
            </a:br>
            <a:r>
              <a:rPr lang="ru-RU" b="1" dirty="0"/>
              <a:t>сдана в эксплуатацию </a:t>
            </a:r>
            <a:br>
              <a:rPr lang="ru-RU" b="1" dirty="0"/>
            </a:br>
            <a:r>
              <a:rPr lang="ru-RU" b="1" dirty="0"/>
              <a:t>в январе 1960 года.</a:t>
            </a:r>
            <a:endParaRPr lang="ru-BY" b="1" dirty="0"/>
          </a:p>
        </p:txBody>
      </p:sp>
    </p:spTree>
    <p:extLst>
      <p:ext uri="{BB962C8B-B14F-4D97-AF65-F5344CB8AC3E}">
        <p14:creationId xmlns:p14="http://schemas.microsoft.com/office/powerpoint/2010/main" val="119385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6DEAF-5F74-423E-B310-48C7B4805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Ламповая ЭВМ «Урал-1»</a:t>
            </a:r>
            <a:endParaRPr lang="ru-BY" sz="3200" dirty="0">
              <a:solidFill>
                <a:srgbClr val="C0000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606A9E-4211-46A6-8A5C-7F61C93F34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28385"/>
            <a:ext cx="5079508" cy="3472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18F04FC6-BB36-4705-95CC-D3F06F45C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120" y="980728"/>
            <a:ext cx="266701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BY" sz="1600" i="1" dirty="0">
                <a:solidFill>
                  <a:srgbClr val="0070C0"/>
                </a:solidFill>
              </a:rPr>
              <a:t>Студентки математического факультета на практических занятиях на ЭВМ «Урал – 1». 1962 г.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C8050EAC-91B6-4C83-BB8E-C26715AFA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4293096"/>
            <a:ext cx="388843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BY" sz="16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Инженер </a:t>
            </a:r>
            <a:r>
              <a:rPr kumimoji="0" lang="ru-RU" altLang="ru-BY" sz="16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Единович</a:t>
            </a:r>
            <a:r>
              <a:rPr kumimoji="0" lang="ru-RU" altLang="ru-BY" sz="16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А.,</a:t>
            </a:r>
            <a:br>
              <a:rPr kumimoji="0" lang="ru-RU" altLang="ru-BY" sz="16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</a:br>
            <a:r>
              <a:rPr kumimoji="0" lang="ru-RU" altLang="ru-BY" sz="16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преподаватель Бурак Л. и студентка</a:t>
            </a:r>
            <a:br>
              <a:rPr kumimoji="0" lang="ru-RU" altLang="ru-BY" sz="16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</a:br>
            <a:r>
              <a:rPr kumimoji="0" lang="ru-RU" altLang="ru-BY" sz="16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4-го курса </a:t>
            </a:r>
            <a:r>
              <a:rPr kumimoji="0" lang="ru-RU" altLang="ru-BY" sz="16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матфака</a:t>
            </a:r>
            <a:r>
              <a:rPr kumimoji="0" lang="ru-RU" altLang="ru-BY" sz="16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ru-RU" altLang="ru-BY" sz="16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Разинаева</a:t>
            </a:r>
            <a:r>
              <a:rPr kumimoji="0" lang="ru-RU" altLang="ru-BY" sz="16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М. </a:t>
            </a:r>
            <a:br>
              <a:rPr kumimoji="0" lang="ru-RU" altLang="ru-BY" sz="16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</a:br>
            <a:r>
              <a:rPr kumimoji="0" lang="ru-RU" altLang="ru-BY" sz="16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у электронно-вычислительной машины</a:t>
            </a:r>
            <a:br>
              <a:rPr kumimoji="0" lang="ru-RU" altLang="ru-BY" sz="16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</a:br>
            <a:r>
              <a:rPr kumimoji="0" lang="ru-RU" altLang="ru-BY" sz="16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«Урал-1»  в вычислительном центре БГУ. </a:t>
            </a:r>
            <a:br>
              <a:rPr kumimoji="0" lang="en-US" altLang="ru-BY" sz="16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</a:br>
            <a:r>
              <a:rPr kumimoji="0" lang="ru-RU" altLang="ru-BY" sz="16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8 марта 1963 г.</a:t>
            </a:r>
            <a:r>
              <a:rPr kumimoji="0" lang="ru-RU" altLang="ru-BY" sz="16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C3C043-2226-4207-9792-5D4B87434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045" y="3008692"/>
            <a:ext cx="4325104" cy="3544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390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A5964-D333-40B8-B5D2-A1988BE57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Первые </a:t>
            </a:r>
            <a:r>
              <a:rPr lang="ru-RU" sz="3200" b="1" dirty="0">
                <a:solidFill>
                  <a:srgbClr val="C00000"/>
                </a:solidFill>
              </a:rPr>
              <a:t>инженеры-электроники</a:t>
            </a:r>
            <a:r>
              <a:rPr lang="ru-RU" sz="3600" b="1" dirty="0">
                <a:solidFill>
                  <a:srgbClr val="C00000"/>
                </a:solidFill>
              </a:rPr>
              <a:t> ВЦ</a:t>
            </a:r>
            <a:endParaRPr lang="ru-BY" sz="3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CDF9C7-462F-4DD8-974C-F81A36B371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0" y="685132"/>
            <a:ext cx="3072857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90C3A4-9F24-4DE9-8B6F-30F486E727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68" y="3256088"/>
            <a:ext cx="2972233" cy="2877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958A81-BAFC-43AB-9A6E-BEFDBA112E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57" y="2921252"/>
            <a:ext cx="2600382" cy="2517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ADA5C5-4487-4ED0-B2B7-C06E42EA6862}"/>
              </a:ext>
            </a:extLst>
          </p:cNvPr>
          <p:cNvSpPr txBox="1"/>
          <p:nvPr/>
        </p:nvSpPr>
        <p:spPr>
          <a:xfrm>
            <a:off x="765590" y="5427927"/>
            <a:ext cx="4217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rgbClr val="0070C0"/>
                </a:solidFill>
              </a:rPr>
              <a:t>Начальник отдела </a:t>
            </a:r>
            <a:r>
              <a:rPr lang="ru-RU" sz="1600" i="1" dirty="0" err="1">
                <a:solidFill>
                  <a:srgbClr val="0070C0"/>
                </a:solidFill>
              </a:rPr>
              <a:t>Лукашик</a:t>
            </a:r>
            <a:r>
              <a:rPr lang="ru-RU" sz="1600" i="1" dirty="0">
                <a:solidFill>
                  <a:srgbClr val="0070C0"/>
                </a:solidFill>
              </a:rPr>
              <a:t> Иван Аркадьевич и </a:t>
            </a:r>
            <a:r>
              <a:rPr lang="ru-RU" sz="1600" i="1" dirty="0" err="1">
                <a:solidFill>
                  <a:srgbClr val="0070C0"/>
                </a:solidFill>
              </a:rPr>
              <a:t>инж</a:t>
            </a:r>
            <a:r>
              <a:rPr lang="ru-RU" sz="1600" i="1" dirty="0">
                <a:solidFill>
                  <a:srgbClr val="0070C0"/>
                </a:solidFill>
              </a:rPr>
              <a:t>.-</a:t>
            </a:r>
            <a:r>
              <a:rPr lang="ru-RU" sz="1600" i="1" dirty="0" err="1">
                <a:solidFill>
                  <a:srgbClr val="0070C0"/>
                </a:solidFill>
              </a:rPr>
              <a:t>элек</a:t>
            </a:r>
            <a:r>
              <a:rPr lang="ru-RU" sz="1600" i="1" dirty="0">
                <a:solidFill>
                  <a:srgbClr val="0070C0"/>
                </a:solidFill>
              </a:rPr>
              <a:t>. Гребенюк Светлана Давыдовна за наладкой схем ЭВМ. Май 1974г. </a:t>
            </a:r>
            <a:endParaRPr lang="ru-BY" sz="1600" i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268C7E-C7E7-451C-AD94-19EE141D1BA3}"/>
              </a:ext>
            </a:extLst>
          </p:cNvPr>
          <p:cNvSpPr/>
          <p:nvPr/>
        </p:nvSpPr>
        <p:spPr>
          <a:xfrm>
            <a:off x="3617290" y="3418844"/>
            <a:ext cx="1771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br>
              <a:rPr lang="ru-RU" sz="1600" i="1" dirty="0">
                <a:solidFill>
                  <a:srgbClr val="0070C0"/>
                </a:solidFill>
              </a:rPr>
            </a:br>
            <a:r>
              <a:rPr lang="ru-RU" sz="1600" i="1" dirty="0">
                <a:solidFill>
                  <a:srgbClr val="0070C0"/>
                </a:solidFill>
              </a:rPr>
              <a:t>Начальник ЭВМ </a:t>
            </a:r>
            <a:br>
              <a:rPr lang="ru-RU" sz="1600" i="1" dirty="0">
                <a:solidFill>
                  <a:srgbClr val="0070C0"/>
                </a:solidFill>
              </a:rPr>
            </a:br>
            <a:r>
              <a:rPr lang="ru-RU" sz="1600" i="1" dirty="0">
                <a:solidFill>
                  <a:srgbClr val="0070C0"/>
                </a:solidFill>
              </a:rPr>
              <a:t>''Минск - 32‘’ </a:t>
            </a:r>
            <a:br>
              <a:rPr lang="ru-RU" sz="1600" i="1" dirty="0">
                <a:solidFill>
                  <a:srgbClr val="0070C0"/>
                </a:solidFill>
              </a:rPr>
            </a:br>
            <a:r>
              <a:rPr lang="ru-RU" sz="1600" i="1" dirty="0">
                <a:solidFill>
                  <a:srgbClr val="0070C0"/>
                </a:solidFill>
              </a:rPr>
              <a:t>Рудаковский Алексей Викторович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F7480-B602-4BA2-8970-DF72D61024EC}"/>
              </a:ext>
            </a:extLst>
          </p:cNvPr>
          <p:cNvSpPr txBox="1"/>
          <p:nvPr/>
        </p:nvSpPr>
        <p:spPr>
          <a:xfrm>
            <a:off x="3364239" y="2822129"/>
            <a:ext cx="3986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rgbClr val="0070C0"/>
                </a:solidFill>
              </a:rPr>
              <a:t>Коротаев Николай Адамович, 1960-е годы</a:t>
            </a:r>
            <a:endParaRPr lang="ru-BY" sz="1600" i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60D92B-F3A5-471D-8067-23EC817ECF23}"/>
              </a:ext>
            </a:extLst>
          </p:cNvPr>
          <p:cNvSpPr txBox="1"/>
          <p:nvPr/>
        </p:nvSpPr>
        <p:spPr>
          <a:xfrm>
            <a:off x="3923929" y="724084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сентябре 1958 года впервые в БГУ и в республике был организован </a:t>
            </a:r>
            <a:r>
              <a:rPr lang="ru-RU" b="1" dirty="0"/>
              <a:t>спецкурс по вычислительной технике </a:t>
            </a:r>
            <a:r>
              <a:rPr lang="ru-RU" dirty="0"/>
              <a:t>для студентов физмата БГУ, который читал </a:t>
            </a:r>
            <a:r>
              <a:rPr lang="ru-RU" b="1" dirty="0"/>
              <a:t>Кирилюк Николай Иванович</a:t>
            </a:r>
            <a:r>
              <a:rPr lang="ru-RU" dirty="0"/>
              <a:t>, главный инженер строящегося </a:t>
            </a:r>
            <a:br>
              <a:rPr lang="ru-RU" dirty="0"/>
            </a:br>
            <a:r>
              <a:rPr lang="ru-RU" dirty="0"/>
              <a:t>в г. Минске завода вычислительных машин. </a:t>
            </a:r>
            <a:endParaRPr lang="ru-BY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39A4F68-60F9-4FAD-B516-809BF0E034F7}"/>
              </a:ext>
            </a:extLst>
          </p:cNvPr>
          <p:cNvSpPr/>
          <p:nvPr/>
        </p:nvSpPr>
        <p:spPr>
          <a:xfrm>
            <a:off x="4354119" y="4873914"/>
            <a:ext cx="992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i="1" dirty="0">
                <a:solidFill>
                  <a:srgbClr val="0070C0"/>
                </a:solidFill>
              </a:rPr>
              <a:t>1975 год </a:t>
            </a:r>
            <a:endParaRPr lang="ru-BY" sz="1600" dirty="0"/>
          </a:p>
        </p:txBody>
      </p:sp>
    </p:spTree>
    <p:extLst>
      <p:ext uri="{BB962C8B-B14F-4D97-AF65-F5344CB8AC3E}">
        <p14:creationId xmlns:p14="http://schemas.microsoft.com/office/powerpoint/2010/main" val="838964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384CE-89AB-4802-BDDB-1986740E2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0672"/>
            <a:ext cx="8190652" cy="65403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ЭВМ «Урал-1», первые программисты ВЦ</a:t>
            </a:r>
            <a:endParaRPr lang="ru-BY" sz="3600" dirty="0">
              <a:solidFill>
                <a:srgbClr val="C0000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0FA9F6B-6B44-474B-A878-06008E585A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6" y="741341"/>
            <a:ext cx="2904395" cy="2776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35CDCD-F782-48EC-A159-BE888A559CAD}"/>
              </a:ext>
            </a:extLst>
          </p:cNvPr>
          <p:cNvSpPr txBox="1"/>
          <p:nvPr/>
        </p:nvSpPr>
        <p:spPr>
          <a:xfrm>
            <a:off x="3178101" y="764704"/>
            <a:ext cx="34452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i="1" dirty="0">
                <a:solidFill>
                  <a:srgbClr val="0070C0"/>
                </a:solidFill>
              </a:rPr>
              <a:t>Инженер отдела программирования вычислительного центра БГУ Адамович В. и младший научный сотрудник отдела эксплуатации </a:t>
            </a:r>
            <a:r>
              <a:rPr lang="ru-RU" sz="1500" i="1" dirty="0" err="1">
                <a:solidFill>
                  <a:srgbClr val="0070C0"/>
                </a:solidFill>
              </a:rPr>
              <a:t>Ракусевич</a:t>
            </a:r>
            <a:r>
              <a:rPr lang="ru-RU" sz="1500" i="1" dirty="0">
                <a:solidFill>
                  <a:srgbClr val="0070C0"/>
                </a:solidFill>
              </a:rPr>
              <a:t> Э.  22.09.1960 г.</a:t>
            </a:r>
            <a:r>
              <a:rPr lang="ru-RU" sz="1500" dirty="0">
                <a:solidFill>
                  <a:srgbClr val="333333"/>
                </a:solidFill>
                <a:latin typeface="Helvetica Neue"/>
              </a:rPr>
              <a:t>.</a:t>
            </a:r>
            <a:r>
              <a:rPr lang="ru-RU" sz="1500" i="1" dirty="0">
                <a:solidFill>
                  <a:srgbClr val="0070C0"/>
                </a:solidFill>
              </a:rPr>
              <a:t> </a:t>
            </a:r>
            <a:endParaRPr lang="ru-BY" sz="1500" i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A248A-5721-43D5-83E0-32CFA5BB20F0}"/>
              </a:ext>
            </a:extLst>
          </p:cNvPr>
          <p:cNvSpPr txBox="1"/>
          <p:nvPr/>
        </p:nvSpPr>
        <p:spPr>
          <a:xfrm>
            <a:off x="611560" y="3541533"/>
            <a:ext cx="52452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1959 году в штате Вычислительного центра появились первые математики-программисты, выпускники математического факультета</a:t>
            </a:r>
            <a:r>
              <a:rPr lang="en-US" dirty="0"/>
              <a:t>:</a:t>
            </a:r>
            <a:endParaRPr lang="ru-RU" dirty="0"/>
          </a:p>
          <a:p>
            <a:r>
              <a:rPr lang="ru-RU" sz="1700" b="1" dirty="0"/>
              <a:t>Адамович Вячеслав Иванович,</a:t>
            </a:r>
          </a:p>
          <a:p>
            <a:r>
              <a:rPr lang="ru-RU" sz="1700" b="1" dirty="0"/>
              <a:t>Ковалевич Евгения Фёдоровна,</a:t>
            </a:r>
          </a:p>
          <a:p>
            <a:r>
              <a:rPr lang="ru-RU" sz="1700" b="1" dirty="0"/>
              <a:t>Рута Людмила </a:t>
            </a:r>
            <a:r>
              <a:rPr lang="ru-RU" sz="1700" b="1" dirty="0" err="1"/>
              <a:t>Ануфриевна</a:t>
            </a:r>
            <a:r>
              <a:rPr lang="ru-RU" sz="1700" b="1" dirty="0"/>
              <a:t>,</a:t>
            </a:r>
          </a:p>
          <a:p>
            <a:r>
              <a:rPr lang="ru-RU" sz="1700" b="1" dirty="0"/>
              <a:t>Чумаков Фёдор Васильевич,</a:t>
            </a:r>
          </a:p>
          <a:p>
            <a:r>
              <a:rPr lang="ru-RU" sz="1700" b="1" dirty="0"/>
              <a:t>Лепешинский Николай Андреевич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ru-BY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1EB6BF-CC6B-4A83-BA9A-BEDCC44487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39" y="741341"/>
            <a:ext cx="2385848" cy="3091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98C0A6D-B62A-4C5D-8488-489C92ADE7FD}"/>
              </a:ext>
            </a:extLst>
          </p:cNvPr>
          <p:cNvSpPr/>
          <p:nvPr/>
        </p:nvSpPr>
        <p:spPr>
          <a:xfrm>
            <a:off x="3313408" y="2144378"/>
            <a:ext cx="31411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i="1" dirty="0">
                <a:solidFill>
                  <a:srgbClr val="0070C0"/>
                </a:solidFill>
              </a:rPr>
              <a:t>Академик АН БССР Крылов В.И. </a:t>
            </a:r>
            <a:br>
              <a:rPr lang="ru-RU" sz="1500" i="1" dirty="0">
                <a:solidFill>
                  <a:srgbClr val="0070C0"/>
                </a:solidFill>
              </a:rPr>
            </a:br>
            <a:r>
              <a:rPr lang="ru-RU" sz="1500" i="1" dirty="0">
                <a:solidFill>
                  <a:srgbClr val="0070C0"/>
                </a:solidFill>
              </a:rPr>
              <a:t>и студенты 5-го курса математического факультета Адамович Вячеслав Иванович и </a:t>
            </a:r>
            <a:br>
              <a:rPr lang="ru-RU" sz="1500" i="1" dirty="0">
                <a:solidFill>
                  <a:srgbClr val="0070C0"/>
                </a:solidFill>
              </a:rPr>
            </a:br>
            <a:r>
              <a:rPr lang="ru-RU" sz="1500" i="1" dirty="0">
                <a:solidFill>
                  <a:srgbClr val="0070C0"/>
                </a:solidFill>
              </a:rPr>
              <a:t>Рута Людмила </a:t>
            </a:r>
            <a:r>
              <a:rPr lang="ru-RU" sz="1500" i="1" dirty="0" err="1">
                <a:solidFill>
                  <a:srgbClr val="0070C0"/>
                </a:solidFill>
              </a:rPr>
              <a:t>Ануфриевна</a:t>
            </a:r>
            <a:r>
              <a:rPr lang="ru-RU" sz="1500" i="1" dirty="0">
                <a:solidFill>
                  <a:srgbClr val="0070C0"/>
                </a:solidFill>
              </a:rPr>
              <a:t> </a:t>
            </a:r>
            <a:br>
              <a:rPr lang="ru-RU" sz="1500" i="1" dirty="0">
                <a:solidFill>
                  <a:srgbClr val="0070C0"/>
                </a:solidFill>
              </a:rPr>
            </a:br>
            <a:r>
              <a:rPr lang="ru-RU" sz="1500" i="1" dirty="0">
                <a:solidFill>
                  <a:srgbClr val="0070C0"/>
                </a:solidFill>
              </a:rPr>
              <a:t>на ВЦ БГУ - апрель 1959 года</a:t>
            </a:r>
            <a:endParaRPr lang="ru-BY" sz="1500" i="1" dirty="0">
              <a:solidFill>
                <a:srgbClr val="0070C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DB1C88D-F57D-4D4F-8C6C-1D2C3098F0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882" y="3948229"/>
            <a:ext cx="3242702" cy="2325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8C45D8-3285-4706-9EEE-03770DD6B1D1}"/>
              </a:ext>
            </a:extLst>
          </p:cNvPr>
          <p:cNvSpPr txBox="1"/>
          <p:nvPr/>
        </p:nvSpPr>
        <p:spPr>
          <a:xfrm>
            <a:off x="3635896" y="4509120"/>
            <a:ext cx="194421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i="1" dirty="0">
                <a:solidFill>
                  <a:srgbClr val="0070C0"/>
                </a:solidFill>
              </a:rPr>
              <a:t>Инженер ВЦ БГУ Чумаков Ф.В. знакомит с работой ЭВМ практикантов-студентов Вильнюсского ГУ. </a:t>
            </a:r>
            <a:br>
              <a:rPr lang="ru-RU" sz="1500" i="1" dirty="0">
                <a:solidFill>
                  <a:srgbClr val="0070C0"/>
                </a:solidFill>
              </a:rPr>
            </a:br>
            <a:r>
              <a:rPr lang="ru-RU" sz="1500" i="1" dirty="0">
                <a:solidFill>
                  <a:srgbClr val="0070C0"/>
                </a:solidFill>
              </a:rPr>
              <a:t>1962 год</a:t>
            </a:r>
            <a:endParaRPr lang="ru-BY" sz="15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04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B535E-B937-4CAE-905F-D23D341A2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«Первые» через 15 лет</a:t>
            </a:r>
            <a:endParaRPr lang="ru-BY" sz="36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A694300-659C-4BE6-9195-6A8EE1271B2E}"/>
              </a:ext>
            </a:extLst>
          </p:cNvPr>
          <p:cNvSpPr/>
          <p:nvPr/>
        </p:nvSpPr>
        <p:spPr>
          <a:xfrm>
            <a:off x="1230432" y="9087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endParaRPr lang="ru-BY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2B5467-DB25-44AD-9D38-56514DF91C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96" y="1636616"/>
            <a:ext cx="2304256" cy="2253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93AEC0-CA7C-4981-A095-A6118B232E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2" y="763771"/>
            <a:ext cx="2231136" cy="216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97521E-CC09-4D7B-A71E-95E3A4C1D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601" y="4018127"/>
            <a:ext cx="4867809" cy="2252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79C931-3A7E-420C-A097-2FAA01CE5EB2}"/>
              </a:ext>
            </a:extLst>
          </p:cNvPr>
          <p:cNvSpPr txBox="1"/>
          <p:nvPr/>
        </p:nvSpPr>
        <p:spPr>
          <a:xfrm>
            <a:off x="5509216" y="1916832"/>
            <a:ext cx="3023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3969F1"/>
                </a:solidFill>
              </a:rPr>
              <a:t>Ковалевич Евгения Фёдоровна - </a:t>
            </a:r>
            <a:r>
              <a:rPr lang="ru-RU" sz="1600" i="1" dirty="0">
                <a:solidFill>
                  <a:srgbClr val="3969F1"/>
                </a:solidFill>
              </a:rPr>
              <a:t>заведующий отделом подготовки данных и эксплуатации систем математического обеспечения ЭВМ. 10.1974</a:t>
            </a:r>
            <a:endParaRPr lang="ru-BY" sz="1600" i="1" dirty="0">
              <a:solidFill>
                <a:srgbClr val="3969F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B3BDA03-3890-4624-8006-989AA551E2E6}"/>
              </a:ext>
            </a:extLst>
          </p:cNvPr>
          <p:cNvSpPr/>
          <p:nvPr/>
        </p:nvSpPr>
        <p:spPr>
          <a:xfrm>
            <a:off x="3150096" y="795996"/>
            <a:ext cx="4518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3969F1"/>
                </a:solidFill>
              </a:rPr>
              <a:t>Рута Людмила </a:t>
            </a:r>
            <a:r>
              <a:rPr lang="ru-RU" sz="1600" b="1" i="1" dirty="0" err="1">
                <a:solidFill>
                  <a:srgbClr val="3969F1"/>
                </a:solidFill>
              </a:rPr>
              <a:t>Ануфриевна</a:t>
            </a:r>
            <a:r>
              <a:rPr lang="ru-RU" sz="1600" b="1" i="1" dirty="0">
                <a:solidFill>
                  <a:srgbClr val="3969F1"/>
                </a:solidFill>
              </a:rPr>
              <a:t> - </a:t>
            </a:r>
            <a:r>
              <a:rPr lang="ru-RU" sz="1600" i="1" dirty="0">
                <a:solidFill>
                  <a:srgbClr val="3969F1"/>
                </a:solidFill>
              </a:rPr>
              <a:t>заведующий отделом подготовки и программирования задач, 10.1974</a:t>
            </a:r>
            <a:endParaRPr lang="ru-BY" sz="1600" i="1" dirty="0">
              <a:solidFill>
                <a:srgbClr val="3969F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23D2482-5846-4FDC-8779-814A5815310B}"/>
              </a:ext>
            </a:extLst>
          </p:cNvPr>
          <p:cNvSpPr/>
          <p:nvPr/>
        </p:nvSpPr>
        <p:spPr>
          <a:xfrm>
            <a:off x="428596" y="4190332"/>
            <a:ext cx="31366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>
                <a:solidFill>
                  <a:srgbClr val="3969F1"/>
                </a:solidFill>
              </a:rPr>
              <a:t>Лепешинский </a:t>
            </a:r>
            <a:br>
              <a:rPr lang="ru-RU" sz="1600" b="1" i="1" dirty="0">
                <a:solidFill>
                  <a:srgbClr val="3969F1"/>
                </a:solidFill>
              </a:rPr>
            </a:br>
            <a:r>
              <a:rPr lang="ru-RU" sz="1600" b="1" i="1" dirty="0">
                <a:solidFill>
                  <a:srgbClr val="3969F1"/>
                </a:solidFill>
              </a:rPr>
              <a:t>Николай Андреевич </a:t>
            </a:r>
            <a:br>
              <a:rPr lang="ru-RU" sz="1600" b="1" i="1" dirty="0">
                <a:solidFill>
                  <a:srgbClr val="3969F1"/>
                </a:solidFill>
              </a:rPr>
            </a:br>
            <a:r>
              <a:rPr lang="ru-RU" sz="1600" i="1" dirty="0">
                <a:solidFill>
                  <a:srgbClr val="3969F1"/>
                </a:solidFill>
              </a:rPr>
              <a:t>на заседании кафедры</a:t>
            </a:r>
            <a:r>
              <a:rPr lang="ru-RU" sz="1600" b="1" i="1" dirty="0">
                <a:solidFill>
                  <a:srgbClr val="3969F1"/>
                </a:solidFill>
              </a:rPr>
              <a:t> – </a:t>
            </a:r>
            <a:r>
              <a:rPr lang="ru-RU" sz="1600" i="1" dirty="0">
                <a:solidFill>
                  <a:srgbClr val="3969F1"/>
                </a:solidFill>
              </a:rPr>
              <a:t>профессор,  заведующий кафедрой математического обеспечения АСУ ФПМ</a:t>
            </a:r>
            <a:br>
              <a:rPr lang="ru-RU" sz="1600" i="1" dirty="0">
                <a:solidFill>
                  <a:srgbClr val="3969F1"/>
                </a:solidFill>
              </a:rPr>
            </a:br>
            <a:r>
              <a:rPr lang="ru-RU" sz="1600" i="1" dirty="0">
                <a:solidFill>
                  <a:srgbClr val="3969F1"/>
                </a:solidFill>
              </a:rPr>
              <a:t> в 1973-1985 </a:t>
            </a:r>
            <a:r>
              <a:rPr lang="ru-RU" sz="1600" i="1" dirty="0" err="1">
                <a:solidFill>
                  <a:srgbClr val="3969F1"/>
                </a:solidFill>
              </a:rPr>
              <a:t>г.г</a:t>
            </a:r>
            <a:r>
              <a:rPr lang="ru-RU" sz="1600" i="1" dirty="0">
                <a:solidFill>
                  <a:srgbClr val="3969F1"/>
                </a:solidFill>
              </a:rPr>
              <a:t>.</a:t>
            </a:r>
            <a:br>
              <a:rPr lang="ru-RU" sz="1600" i="1" dirty="0">
                <a:solidFill>
                  <a:srgbClr val="3969F1"/>
                </a:solidFill>
              </a:rPr>
            </a:br>
            <a:endParaRPr lang="ru-BY" sz="1600" i="1" dirty="0">
              <a:solidFill>
                <a:srgbClr val="3969F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A247607-C884-4555-A0DB-435E9061856C}"/>
              </a:ext>
            </a:extLst>
          </p:cNvPr>
          <p:cNvSpPr/>
          <p:nvPr/>
        </p:nvSpPr>
        <p:spPr>
          <a:xfrm>
            <a:off x="-28451" y="5384284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. 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454262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ЭВМ первого поколения, созданные в Беларуси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BY" sz="2800" b="1" dirty="0">
                <a:solidFill>
                  <a:srgbClr val="C00000"/>
                </a:solidFill>
              </a:rPr>
              <a:t>ЭЦВМ </a:t>
            </a:r>
            <a:r>
              <a:rPr lang="ru-RU" sz="2800" b="1" dirty="0">
                <a:solidFill>
                  <a:srgbClr val="C00000"/>
                </a:solidFill>
              </a:rPr>
              <a:t>«</a:t>
            </a:r>
            <a:r>
              <a:rPr lang="ru-BY" sz="2800" b="1" dirty="0">
                <a:solidFill>
                  <a:srgbClr val="C00000"/>
                </a:solidFill>
              </a:rPr>
              <a:t>Минск-1</a:t>
            </a:r>
            <a:r>
              <a:rPr lang="ru-RU" sz="2800" b="1" dirty="0">
                <a:solidFill>
                  <a:srgbClr val="C00000"/>
                </a:solidFill>
              </a:rPr>
              <a:t>»</a:t>
            </a:r>
            <a:r>
              <a:rPr lang="ru-BY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 - </a:t>
            </a:r>
            <a:r>
              <a:rPr lang="ru-BY" sz="2800" b="1" dirty="0" err="1">
                <a:solidFill>
                  <a:srgbClr val="C00000"/>
                </a:solidFill>
              </a:rPr>
              <a:t>ведущи</a:t>
            </a:r>
            <a:r>
              <a:rPr lang="ru-RU" sz="2800" b="1" dirty="0">
                <a:solidFill>
                  <a:srgbClr val="C00000"/>
                </a:solidFill>
              </a:rPr>
              <a:t>й</a:t>
            </a:r>
            <a:r>
              <a:rPr lang="ru-BY" sz="2800" b="1" dirty="0">
                <a:solidFill>
                  <a:srgbClr val="C00000"/>
                </a:solidFill>
              </a:rPr>
              <a:t> тип ЭВМ среди 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ru-BY" sz="2800" b="1" dirty="0">
                <a:solidFill>
                  <a:srgbClr val="C00000"/>
                </a:solidFill>
              </a:rPr>
              <a:t>серийных советских ламповых машин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126" y="1484784"/>
            <a:ext cx="7807748" cy="46805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200" b="1" dirty="0"/>
              <a:t>П</a:t>
            </a:r>
            <a:r>
              <a:rPr lang="ru-BY" sz="2200" b="1" dirty="0" err="1"/>
              <a:t>ервый</a:t>
            </a:r>
            <a:r>
              <a:rPr lang="ru-BY" sz="2200" b="1" dirty="0"/>
              <a:t> компьютер </a:t>
            </a:r>
            <a:r>
              <a:rPr lang="ru-BY" sz="2200" dirty="0"/>
              <a:t>серии </a:t>
            </a:r>
            <a:r>
              <a:rPr lang="ru-RU" sz="2200" dirty="0"/>
              <a:t>«</a:t>
            </a:r>
            <a:r>
              <a:rPr lang="ru-BY" sz="2200" dirty="0"/>
              <a:t>Минск</a:t>
            </a:r>
            <a:r>
              <a:rPr lang="ru-RU" sz="2200" dirty="0"/>
              <a:t>» выпущен</a:t>
            </a:r>
            <a:r>
              <a:rPr lang="ru-BY" sz="2200" dirty="0"/>
              <a:t> </a:t>
            </a:r>
            <a:br>
              <a:rPr lang="ru-RU" sz="2200" dirty="0"/>
            </a:br>
            <a:r>
              <a:rPr lang="ru-BY" sz="2200" dirty="0"/>
              <a:t>Минским заводом счетных машин </a:t>
            </a:r>
            <a:br>
              <a:rPr lang="ru-RU" sz="2200" dirty="0"/>
            </a:br>
            <a:r>
              <a:rPr lang="ru-BY" sz="2200" dirty="0"/>
              <a:t>имени </a:t>
            </a:r>
            <a:r>
              <a:rPr lang="ru-RU" sz="2200" dirty="0"/>
              <a:t>Г.К.</a:t>
            </a:r>
            <a:r>
              <a:rPr lang="ru-BY" sz="2200" dirty="0"/>
              <a:t>Орджоникидзе </a:t>
            </a:r>
            <a:r>
              <a:rPr lang="ru-RU" sz="2200" dirty="0"/>
              <a:t>в</a:t>
            </a:r>
            <a:r>
              <a:rPr lang="ru-BY" sz="2200" dirty="0"/>
              <a:t> </a:t>
            </a:r>
            <a:r>
              <a:rPr lang="ru-BY" sz="2200" b="1" dirty="0"/>
              <a:t>декабре 1960 года</a:t>
            </a:r>
            <a:r>
              <a:rPr lang="ru-RU" sz="2200" dirty="0"/>
              <a:t>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200" b="1" dirty="0"/>
              <a:t>П</a:t>
            </a:r>
            <a:r>
              <a:rPr lang="ru-BY" sz="2200" b="1" dirty="0" err="1"/>
              <a:t>рототипом</a:t>
            </a:r>
            <a:r>
              <a:rPr lang="ru-BY" sz="2200" b="1" dirty="0"/>
              <a:t> </a:t>
            </a:r>
            <a:r>
              <a:rPr lang="ru-RU" sz="2200" b="1" dirty="0"/>
              <a:t>«Минск-1»</a:t>
            </a:r>
            <a:r>
              <a:rPr lang="ru-BY" sz="2200" b="1" dirty="0"/>
              <a:t> послужила </a:t>
            </a:r>
            <a:r>
              <a:rPr lang="ru-RU" sz="2200" b="1" dirty="0"/>
              <a:t>ЭВМ </a:t>
            </a:r>
            <a:r>
              <a:rPr lang="ru-BY" sz="2200" b="1" dirty="0"/>
              <a:t>М-3 </a:t>
            </a:r>
            <a:r>
              <a:rPr lang="ru-BY" sz="2200" dirty="0"/>
              <a:t>Московского института электронных</a:t>
            </a:r>
            <a:r>
              <a:rPr lang="ru-RU" sz="2200" dirty="0"/>
              <a:t> </a:t>
            </a:r>
            <a:r>
              <a:rPr lang="ru-BY" sz="2200" dirty="0"/>
              <a:t>управляющих машин, средняя производительность которой составляла </a:t>
            </a:r>
            <a:br>
              <a:rPr lang="ru-RU" sz="2200" dirty="0"/>
            </a:br>
            <a:r>
              <a:rPr lang="ru-BY" sz="2200" b="1" dirty="0"/>
              <a:t>30 операций </a:t>
            </a:r>
            <a:r>
              <a:rPr lang="ru-BY" sz="2200" dirty="0"/>
              <a:t>в секунду. </a:t>
            </a:r>
            <a:endParaRPr lang="ru-RU" sz="22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200" b="1" dirty="0"/>
              <a:t>С</a:t>
            </a:r>
            <a:r>
              <a:rPr lang="ru-BY" sz="2200" b="1" dirty="0" err="1"/>
              <a:t>корость</a:t>
            </a:r>
            <a:r>
              <a:rPr lang="ru-BY" sz="2200" b="1" dirty="0"/>
              <a:t> работы ламповой ЭВМ </a:t>
            </a:r>
            <a:r>
              <a:rPr lang="ru-RU" sz="2200" b="1" dirty="0"/>
              <a:t>«</a:t>
            </a:r>
            <a:r>
              <a:rPr lang="ru-BY" sz="2200" b="1" dirty="0"/>
              <a:t>Минск-1</a:t>
            </a:r>
            <a:r>
              <a:rPr lang="ru-RU" sz="2200" b="1" dirty="0"/>
              <a:t>» </a:t>
            </a:r>
            <a:r>
              <a:rPr lang="ru-BY" sz="2200" b="1" dirty="0"/>
              <a:t>достигала </a:t>
            </a:r>
            <a:br>
              <a:rPr lang="ru-RU" sz="2200" b="1" dirty="0"/>
            </a:br>
            <a:r>
              <a:rPr lang="ru-BY" sz="2200" b="1" dirty="0"/>
              <a:t>3 тысяч операций в секунду.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BY" sz="2200" dirty="0"/>
              <a:t>В "Минск-1" была применена оригинальная разработка — быстродействующая </a:t>
            </a:r>
            <a:r>
              <a:rPr lang="ru-BY" sz="2200" b="1" dirty="0"/>
              <a:t>оперативная память на ферритовых сердечниках.</a:t>
            </a:r>
            <a:endParaRPr lang="ru-RU" sz="2200" b="1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200" dirty="0"/>
              <a:t>Советские ламповые ЭВМ выпускались также </a:t>
            </a:r>
            <a:r>
              <a:rPr lang="ru-BY" sz="2200" dirty="0"/>
              <a:t>в</a:t>
            </a:r>
            <a:r>
              <a:rPr lang="ru-RU" sz="2200" dirty="0"/>
              <a:t> Москве – серии М и  БЭСМ, </a:t>
            </a:r>
            <a:r>
              <a:rPr lang="ru-BY" sz="2200" dirty="0"/>
              <a:t>Пензе</a:t>
            </a:r>
            <a:r>
              <a:rPr lang="ru-RU" sz="2200" dirty="0"/>
              <a:t> – «</a:t>
            </a:r>
            <a:r>
              <a:rPr lang="ru-BY" sz="2200" dirty="0"/>
              <a:t>Урал</a:t>
            </a:r>
            <a:r>
              <a:rPr lang="ru-RU" sz="2200" dirty="0"/>
              <a:t>»</a:t>
            </a:r>
            <a:r>
              <a:rPr lang="ru-BY" sz="2200" dirty="0"/>
              <a:t>,</a:t>
            </a:r>
            <a:r>
              <a:rPr lang="ru-RU" sz="2200" dirty="0"/>
              <a:t> </a:t>
            </a:r>
            <a:r>
              <a:rPr lang="ru-BY" sz="2200" dirty="0"/>
              <a:t>в Ереване — </a:t>
            </a:r>
            <a:r>
              <a:rPr lang="ru-RU" sz="2200" dirty="0"/>
              <a:t>«</a:t>
            </a:r>
            <a:r>
              <a:rPr lang="ru-BY" sz="2200" dirty="0"/>
              <a:t>Раздан</a:t>
            </a:r>
            <a:r>
              <a:rPr lang="ru-RU" sz="2200" dirty="0"/>
              <a:t>»</a:t>
            </a:r>
            <a:r>
              <a:rPr lang="ru-BY" sz="2200" dirty="0"/>
              <a:t>, </a:t>
            </a:r>
            <a:br>
              <a:rPr lang="ru-RU" sz="2200" dirty="0"/>
            </a:br>
            <a:r>
              <a:rPr lang="ru-BY" sz="2200" dirty="0"/>
              <a:t>в Киеве — </a:t>
            </a:r>
            <a:r>
              <a:rPr lang="ru-RU" sz="2200" dirty="0"/>
              <a:t>«</a:t>
            </a:r>
            <a:r>
              <a:rPr lang="ru-BY" sz="2200" dirty="0"/>
              <a:t>Днепр</a:t>
            </a:r>
            <a:r>
              <a:rPr lang="ru-RU" sz="2200" dirty="0"/>
              <a:t>».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_ma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InProgress</ApprovalStatus>
    <EditorialTags xmlns="9d035d7d-02e5-4a00-8b62-9a556aabc7b5" xsi:nil="true"/>
    <MarketSpecific xmlns="9d035d7d-02e5-4a00-8b62-9a556aabc7b5">true</MarketSpecific>
    <TPLaunchHelpLinkType xmlns="9d035d7d-02e5-4a00-8b62-9a556aabc7b5">Template</TPLaunchHelpLinkType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>TP</AssetType>
    <IntlLangReview xmlns="9d035d7d-02e5-4a00-8b62-9a556aabc7b5" xsi:nil="true"/>
    <NumericId xmlns="9d035d7d-02e5-4a00-8b62-9a556aabc7b5" xsi:nil="true"/>
    <OOCacheId xmlns="9d035d7d-02e5-4a00-8b62-9a556aabc7b5" xsi:nil="true"/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 xsi:nil="true"/>
    <TPAppVersion xmlns="9d035d7d-02e5-4a00-8b62-9a556aabc7b5" xsi:nil="true"/>
    <IsSearchable xmlns="9d035d7d-02e5-4a00-8b62-9a556aabc7b5">true</IsSearchable>
    <EditorialStatus xmlns="9d035d7d-02e5-4a00-8b62-9a556aabc7b5">Complete</EditorialStatus>
    <UALocComments xmlns="9d035d7d-02e5-4a00-8b62-9a556aabc7b5" xsi:nil="true"/>
    <CSXHash xmlns="9d035d7d-02e5-4a00-8b62-9a556aabc7b5" xsi:nil="true"/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1 Microsoft Managed Content</TrustLevel>
    <UALocRecommendation xmlns="9d035d7d-02e5-4a00-8b62-9a556aabc7b5">Localize</UALocRecommendation>
    <TPApplication xmlns="9d035d7d-02e5-4a00-8b62-9a556aabc7b5" xsi:nil="true"/>
    <AssetId xmlns="9d035d7d-02e5-4a00-8b62-9a556aabc7b5">TP101908666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 xsi:nil="true"/>
    <SubmitterId xmlns="9d035d7d-02e5-4a00-8b62-9a556aabc7b5" xsi:nil="true"/>
    <TemplateStatus xmlns="9d035d7d-02e5-4a00-8b62-9a556aabc7b5">Complete</TemplateStatus>
    <APAuthor xmlns="9d035d7d-02e5-4a00-8b62-9a556aabc7b5">
      <UserInfo>
        <DisplayName>FAREAST\v-thjoth</DisplayName>
        <AccountId>39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267179</Value>
      <Value>407249</Value>
    </PublishStatusLookup>
    <SourceTitle xmlns="9d035d7d-02e5-4a00-8b62-9a556aabc7b5" xsi:nil="true"/>
    <AcquiredFrom xmlns="9d035d7d-02e5-4a00-8b62-9a556aabc7b5">Internal MS</AcquiredFrom>
    <CSXSubmissionMarket xmlns="9d035d7d-02e5-4a00-8b62-9a556aabc7b5" xsi:nil="true"/>
    <Markets xmlns="9d035d7d-02e5-4a00-8b62-9a556aabc7b5"/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2010-06-18T10:05:00+00:00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2100-01-01T08:00:00+00:00</AssetExpire>
    <Description0 xmlns="91e8d559-4d54-460d-ba58-5d5027f88b4d" xsi:nil="true"/>
    <MachineTranslated xmlns="9d035d7d-02e5-4a00-8b62-9a556aabc7b5">false</MachineTranslated>
    <OutputCachingOn xmlns="9d035d7d-02e5-4a00-8b62-9a556aabc7b5">true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OriginalRelease xmlns="9d035d7d-02e5-4a00-8b62-9a556aabc7b5">14</OriginalRelease>
    <LocLastLocAttemptVersionLookup xmlns="9d035d7d-02e5-4a00-8b62-9a556aabc7b5">184656</LocLastLocAttemptVersionLookup>
    <CampaignTagsTaxHTField0 xmlns="9d035d7d-02e5-4a00-8b62-9a556aabc7b5">
      <Terms xmlns="http://schemas.microsoft.com/office/infopath/2007/PartnerControls"/>
    </CampaignTagsTaxHTField0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RecommendationsModifier xmlns="9d035d7d-02e5-4a00-8b62-9a556aabc7b5" xsi:nil="true"/>
    <LocManualTestRequired xmlns="9d035d7d-02e5-4a00-8b62-9a556aabc7b5">false</LocManualTestRequired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MarketGroupTiers2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BCFCE8-E557-45A0-92C6-0E21D0019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954BF4-6556-442C-BFED-59C91ECA896B}">
  <ds:schemaRefs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9d035d7d-02e5-4a00-8b62-9a556aabc7b5"/>
    <ds:schemaRef ds:uri="91e8d559-4d54-460d-ba58-5d5027f88b4d"/>
    <ds:schemaRef ds:uri="http://purl.org/dc/dcmitype/"/>
    <ds:schemaRef ds:uri="http://schemas.microsoft.com/office/2006/documentManagement/typ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для презентаций по математике</Template>
  <TotalTime>3103</TotalTime>
  <Words>1191</Words>
  <Application>Microsoft Office PowerPoint</Application>
  <PresentationFormat>Экран (4:3)</PresentationFormat>
  <Paragraphs>202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Helvetica Neue</vt:lpstr>
      <vt:lpstr>Tahoma</vt:lpstr>
      <vt:lpstr>Times New Roman</vt:lpstr>
      <vt:lpstr>Trebuchet MS</vt:lpstr>
      <vt:lpstr>8_math</vt:lpstr>
      <vt:lpstr>История создания  Электронных Вычислительных Машин  в Беларуси</vt:lpstr>
      <vt:lpstr>Презентация PowerPoint</vt:lpstr>
      <vt:lpstr>Создание Вычислительного центра БГУ</vt:lpstr>
      <vt:lpstr>Первая вычислительная машина в Беларуси</vt:lpstr>
      <vt:lpstr>Ламповая ЭВМ «Урал-1»</vt:lpstr>
      <vt:lpstr>Первые инженеры-электроники ВЦ</vt:lpstr>
      <vt:lpstr>ЭВМ «Урал-1», первые программисты ВЦ</vt:lpstr>
      <vt:lpstr>«Первые» через 15 лет</vt:lpstr>
      <vt:lpstr>ЭВМ первого поколения, созданные в Беларуси ЭЦВМ «Минск-1»  - ведущий тип ЭВМ среди  серийных советских ламповых машин</vt:lpstr>
      <vt:lpstr> </vt:lpstr>
      <vt:lpstr>Второе поколение ЭВМ  «Минск-2»- первая серийная полупроводниковая ЭВМ в Советском Союзе</vt:lpstr>
      <vt:lpstr>ЭВМ второго поколения  «Минск-22»</vt:lpstr>
      <vt:lpstr>ЭВМ «Минск-23»</vt:lpstr>
      <vt:lpstr>«Минск-32» - самый массовый советский компьютер второго поколения</vt:lpstr>
      <vt:lpstr>ЭВМ «Минск-32» в БГУ</vt:lpstr>
      <vt:lpstr>ЭВМ «Минск-32» в БГУ</vt:lpstr>
      <vt:lpstr>ЭВМ «Минск-32» в БГУ</vt:lpstr>
      <vt:lpstr>Презентация PowerPoint</vt:lpstr>
      <vt:lpstr>ЭВМ третьего поколения</vt:lpstr>
      <vt:lpstr>ЭВМ третьего поколения</vt:lpstr>
      <vt:lpstr>Первые ЕС-ЭВМ в БГУ</vt:lpstr>
      <vt:lpstr>Подготовка задач на кафедрах ФПМ</vt:lpstr>
      <vt:lpstr>ЭВМ ЕС -1035 в БГУ </vt:lpstr>
      <vt:lpstr>Разработка обучающих систем</vt:lpstr>
      <vt:lpstr>Первый учебный класс БГУ-ЭВОС-75</vt:lpstr>
      <vt:lpstr>Разработка обучающих систем, класс АТОС</vt:lpstr>
      <vt:lpstr>Персональная ЭВМ ЕС-1841</vt:lpstr>
      <vt:lpstr>Учебные классы на базе ПЭВМ ЕС-1841</vt:lpstr>
      <vt:lpstr>Первые ЭВМ в Беларуси и в БГУ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Шаблон оформления</dc:subject>
  <dc:creator>Apanasevich Tatjana A.</dc:creator>
  <cp:keywords>Шаблон оформления</cp:keywords>
  <dc:description>Шаблон оформления
Корпорация Майкрософт</dc:description>
  <cp:lastModifiedBy>Apanasevich Tatjana A.</cp:lastModifiedBy>
  <cp:revision>205</cp:revision>
  <dcterms:created xsi:type="dcterms:W3CDTF">2022-04-18T07:45:36Z</dcterms:created>
  <dcterms:modified xsi:type="dcterms:W3CDTF">2022-09-02T08:28:17Z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</Properties>
</file>